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99" r:id="rId3"/>
    <p:sldId id="300" r:id="rId4"/>
    <p:sldId id="296" r:id="rId5"/>
    <p:sldId id="257" r:id="rId6"/>
    <p:sldId id="297" r:id="rId7"/>
    <p:sldId id="298" r:id="rId8"/>
    <p:sldId id="282" r:id="rId9"/>
    <p:sldId id="301" r:id="rId10"/>
    <p:sldId id="304" r:id="rId11"/>
    <p:sldId id="302" r:id="rId12"/>
    <p:sldId id="303" r:id="rId13"/>
    <p:sldId id="258" r:id="rId14"/>
    <p:sldId id="259" r:id="rId15"/>
    <p:sldId id="271" r:id="rId16"/>
    <p:sldId id="305" r:id="rId17"/>
    <p:sldId id="306" r:id="rId18"/>
    <p:sldId id="277" r:id="rId19"/>
    <p:sldId id="278" r:id="rId20"/>
  </p:sldIdLst>
  <p:sldSz cx="9144000" cy="5143500" type="screen16x9"/>
  <p:notesSz cx="6797675" cy="9926638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oppins" panose="020B0604020202020204" charset="-18"/>
      <p:regular r:id="rId26"/>
      <p:bold r:id="rId27"/>
      <p:italic r:id="rId28"/>
      <p:boldItalic r:id="rId29"/>
    </p:embeddedFont>
    <p:embeddedFont>
      <p:font typeface="Poppins Light" panose="020B0604020202020204" charset="-18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6600"/>
    <a:srgbClr val="FF9933"/>
    <a:srgbClr val="008000"/>
    <a:srgbClr val="9933FF"/>
    <a:srgbClr val="C2E3FE"/>
    <a:srgbClr val="FEEDC2"/>
    <a:srgbClr val="FDFEC2"/>
    <a:srgbClr val="10D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84DA76C-795A-495A-BEFA-B778C0396278}">
  <a:tblStyle styleId="{F84DA76C-795A-495A-BEFA-B778C039627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1611BF4-621E-4B3C-804F-145F23E6AE4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7" d="100"/>
          <a:sy n="127" d="100"/>
        </p:scale>
        <p:origin x="648" y="-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5678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2309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4393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f391192_02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5ed75ccf_03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5ed75ccf_03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0998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5ed75ccf_03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7805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5ed75ccf_01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5ed75ccf_02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9037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739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9331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3020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8678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c234826ef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c234826ef4_0_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0146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92400" y="-407850"/>
            <a:ext cx="5959200" cy="5959200"/>
          </a:xfrm>
          <a:prstGeom prst="ellipse">
            <a:avLst/>
          </a:prstGeom>
          <a:solidFill>
            <a:srgbClr val="000000">
              <a:alpha val="2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501210" y="175873"/>
            <a:ext cx="2451351" cy="2451351"/>
            <a:chOff x="6680825" y="2549350"/>
            <a:chExt cx="1539600" cy="1539600"/>
          </a:xfrm>
        </p:grpSpPr>
        <p:sp>
          <p:nvSpPr>
            <p:cNvPr id="12" name="Google Shape;12;p2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495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427669" y="2502633"/>
            <a:ext cx="2324700" cy="2324700"/>
            <a:chOff x="-474900" y="321200"/>
            <a:chExt cx="2324700" cy="2324700"/>
          </a:xfrm>
        </p:grpSpPr>
        <p:sp>
          <p:nvSpPr>
            <p:cNvPr id="16" name="Google Shape;16;p2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211600" y="1991850"/>
            <a:ext cx="4720800" cy="1159800"/>
          </a:xfrm>
          <a:prstGeom prst="rect">
            <a:avLst/>
          </a:prstGeom>
          <a:effectLst>
            <a:outerShdw blurRad="857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000000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1592400" y="-407850"/>
            <a:ext cx="5959200" cy="5959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3"/>
          <p:cNvGrpSpPr/>
          <p:nvPr/>
        </p:nvGrpSpPr>
        <p:grpSpPr>
          <a:xfrm>
            <a:off x="6427669" y="2502633"/>
            <a:ext cx="2324700" cy="2324700"/>
            <a:chOff x="-474900" y="321200"/>
            <a:chExt cx="2324700" cy="2324700"/>
          </a:xfrm>
        </p:grpSpPr>
        <p:sp>
          <p:nvSpPr>
            <p:cNvPr id="24" name="Google Shape;24;p3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2569800" y="2236800"/>
            <a:ext cx="4004400" cy="95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569800" y="3188701"/>
            <a:ext cx="400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grpSp>
        <p:nvGrpSpPr>
          <p:cNvPr id="30" name="Google Shape;30;p3"/>
          <p:cNvGrpSpPr/>
          <p:nvPr/>
        </p:nvGrpSpPr>
        <p:grpSpPr>
          <a:xfrm>
            <a:off x="764825" y="439375"/>
            <a:ext cx="1924500" cy="1924500"/>
            <a:chOff x="6680825" y="2549350"/>
            <a:chExt cx="1539600" cy="1539600"/>
          </a:xfrm>
        </p:grpSpPr>
        <p:sp>
          <p:nvSpPr>
            <p:cNvPr id="31" name="Google Shape;31;p3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495"/>
              </a:avLst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7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71" name="Google Shape;71;p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7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22368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￮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2"/>
          </p:nvPr>
        </p:nvSpPr>
        <p:spPr>
          <a:xfrm>
            <a:off x="3440857" y="1958050"/>
            <a:ext cx="22368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￮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" name="Google Shape;80;p7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7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9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98" name="Google Shape;98;p9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9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ype A" type="blank">
  <p:cSld name="BLANK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1"/>
          <p:cNvSpPr/>
          <p:nvPr/>
        </p:nvSpPr>
        <p:spPr>
          <a:xfrm>
            <a:off x="764000" y="-1236275"/>
            <a:ext cx="7616100" cy="76161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1"/>
          <p:cNvSpPr/>
          <p:nvPr/>
        </p:nvSpPr>
        <p:spPr>
          <a:xfrm>
            <a:off x="1198300" y="-801975"/>
            <a:ext cx="6747000" cy="67470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1"/>
          <p:cNvSpPr/>
          <p:nvPr/>
        </p:nvSpPr>
        <p:spPr>
          <a:xfrm>
            <a:off x="2267900" y="267625"/>
            <a:ext cx="4608300" cy="46083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1"/>
          <p:cNvSpPr/>
          <p:nvPr/>
        </p:nvSpPr>
        <p:spPr>
          <a:xfrm>
            <a:off x="-704850" y="-2705100"/>
            <a:ext cx="10553700" cy="10553700"/>
          </a:xfrm>
          <a:prstGeom prst="donut">
            <a:avLst>
              <a:gd name="adj" fmla="val 10467"/>
            </a:avLst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1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1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ype B">
  <p:cSld name="BLANK_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4" name="Google Shape;124;p12"/>
          <p:cNvGrpSpPr/>
          <p:nvPr/>
        </p:nvGrpSpPr>
        <p:grpSpPr>
          <a:xfrm>
            <a:off x="818844" y="502333"/>
            <a:ext cx="2324700" cy="2324700"/>
            <a:chOff x="-474900" y="321200"/>
            <a:chExt cx="2324700" cy="2324700"/>
          </a:xfrm>
        </p:grpSpPr>
        <p:sp>
          <p:nvSpPr>
            <p:cNvPr id="125" name="Google Shape;125;p12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2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2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12"/>
          <p:cNvSpPr/>
          <p:nvPr/>
        </p:nvSpPr>
        <p:spPr>
          <a:xfrm>
            <a:off x="1794525" y="-407900"/>
            <a:ext cx="5959200" cy="59592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4608300" cy="26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7" r:id="rId5"/>
    <p:sldLayoutId id="2147483658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ov-lex.sk/pravne-predpisy/SK/ZZ/2015/440/#paragraf-8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hyperlink" Target="https://sport.iedu.sk/system/download/853306B5D0354096897E918000940CC9-1DC9EC2C1F8A71A551E6A666CB70D85B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ushing.sk/szpz/kluby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wushuslovakia.sk/sacw-o-nas/clenovia-sacw/" TargetMode="Externa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edu.sk/pomocne-manualy-a-vzorova-dokumentacia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mariana.dvorscikova@minedu.sk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ov-lex.sk/pravne-predpisy/SK/ZZ/2015/440/#poznamky.poznamka-9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slov-lex.sk/pravne-predpisy/SK/ZZ/2015/440/#paragraf-80.odsek-2.pismeno-a" TargetMode="External"/><Relationship Id="rId7" Type="http://schemas.openxmlformats.org/officeDocument/2006/relationships/hyperlink" Target="https://www.slov-lex.sk/pravne-predpisy/SK/ZZ/2015/440/#paragraf-80.odsek-2.pismeno-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lov-lex.sk/pravne-predpisy/SK/ZZ/2015/440/#paragraf-80.odsek-2.pismeno-k" TargetMode="External"/><Relationship Id="rId5" Type="http://schemas.openxmlformats.org/officeDocument/2006/relationships/hyperlink" Target="https://www.slov-lex.sk/pravne-predpisy/SK/ZZ/2015/440/#paragraf-80.odsek-2.pismeno-f" TargetMode="External"/><Relationship Id="rId4" Type="http://schemas.openxmlformats.org/officeDocument/2006/relationships/hyperlink" Target="https://www.slov-lex.sk/pravne-predpisy/SK/ZZ/2015/440/#paragraf-80.odsek-2.pismeno-b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>
            <a:spLocks noGrp="1"/>
          </p:cNvSpPr>
          <p:nvPr>
            <p:ph type="ctrTitle"/>
          </p:nvPr>
        </p:nvSpPr>
        <p:spPr>
          <a:xfrm>
            <a:off x="2211600" y="1991850"/>
            <a:ext cx="5708162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4400" dirty="0"/>
              <a:t>Poznatky z kontrol  </a:t>
            </a:r>
            <a:br>
              <a:rPr lang="sk-SK" sz="4400" dirty="0"/>
            </a:br>
            <a:r>
              <a:rPr lang="sk-SK" sz="4400" dirty="0">
                <a:solidFill>
                  <a:srgbClr val="0070C0"/>
                </a:solidFill>
              </a:rPr>
              <a:t>hlavnej kontrolórky športu</a:t>
            </a:r>
            <a:endParaRPr sz="4400" dirty="0">
              <a:solidFill>
                <a:srgbClr val="0070C0"/>
              </a:solidFill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2FF66A91-C734-4FC1-841F-DFA535EAD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74" y="4035927"/>
            <a:ext cx="2347163" cy="816935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6A94CA23-7FB2-40C2-848D-1C7AECCEC4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577" t="39402" r="-59684" b="-28176"/>
          <a:stretch/>
        </p:blipFill>
        <p:spPr>
          <a:xfrm>
            <a:off x="3579962" y="1242204"/>
            <a:ext cx="1958196" cy="30440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"/>
          <p:cNvSpPr txBox="1">
            <a:spLocks noGrp="1"/>
          </p:cNvSpPr>
          <p:nvPr>
            <p:ph type="title"/>
          </p:nvPr>
        </p:nvSpPr>
        <p:spPr>
          <a:xfrm>
            <a:off x="457199" y="414069"/>
            <a:ext cx="5861875" cy="13284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rgbClr val="FF0000"/>
                </a:solidFill>
              </a:rPr>
              <a:t>Samostatný účet</a:t>
            </a:r>
            <a:br>
              <a:rPr lang="sk-SK" dirty="0">
                <a:solidFill>
                  <a:srgbClr val="FF0000"/>
                </a:solidFill>
              </a:rPr>
            </a:br>
            <a:endParaRPr dirty="0">
              <a:solidFill>
                <a:srgbClr val="FF0000"/>
              </a:solidFill>
            </a:endParaRPr>
          </a:p>
        </p:txBody>
      </p:sp>
      <p:sp>
        <p:nvSpPr>
          <p:cNvPr id="155" name="Google Shape;155;p15"/>
          <p:cNvSpPr txBox="1">
            <a:spLocks noGrp="1"/>
          </p:cNvSpPr>
          <p:nvPr>
            <p:ph type="body" idx="1"/>
          </p:nvPr>
        </p:nvSpPr>
        <p:spPr>
          <a:xfrm>
            <a:off x="698740" y="1649802"/>
            <a:ext cx="5591185" cy="3163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800" b="1" dirty="0">
                <a:solidFill>
                  <a:srgbClr val="000000"/>
                </a:solidFill>
              </a:rPr>
              <a:t>§ 66 ods. 6 písm. d) </a:t>
            </a:r>
            <a:endParaRPr lang="sk-SK" i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i="1" dirty="0">
              <a:solidFill>
                <a:srgbClr val="000000"/>
              </a:solidFill>
            </a:endParaRPr>
          </a:p>
          <a:p>
            <a:pPr marL="139700" indent="0">
              <a:buClr>
                <a:schemeClr val="bg2"/>
              </a:buClr>
              <a:buNone/>
            </a:pPr>
            <a:r>
              <a:rPr lang="sk-SK" dirty="0"/>
              <a:t>Spôsobilosť prijímateľa verejných prostriedkov sa predpokladá </a:t>
            </a:r>
            <a:r>
              <a:rPr lang="sk-SK" b="1" dirty="0"/>
              <a:t>u každej športovej organizácie</a:t>
            </a:r>
            <a:r>
              <a:rPr lang="sk-SK" dirty="0"/>
              <a:t>, o ktorej sú v registri právnických osôb zapísané údaje v rozsahu podľa </a:t>
            </a:r>
            <a:r>
              <a:rPr lang="sk-SK" b="1" i="1" dirty="0">
                <a:hlinkClick r:id="rId3" tooltip="Odkaz na predpis alebo ustanovenie"/>
              </a:rPr>
              <a:t>§ 81</a:t>
            </a:r>
            <a:r>
              <a:rPr lang="sk-SK" dirty="0"/>
              <a:t> a spĺňa tieto podmienky:</a:t>
            </a:r>
          </a:p>
          <a:p>
            <a:pPr marL="139700" indent="0">
              <a:buClr>
                <a:schemeClr val="bg2"/>
              </a:buClr>
              <a:buNone/>
            </a:pPr>
            <a:r>
              <a:rPr lang="sk-SK" sz="1200" dirty="0"/>
              <a:t>...</a:t>
            </a:r>
          </a:p>
          <a:p>
            <a:pPr marL="139700" indent="0">
              <a:buClr>
                <a:schemeClr val="bg2"/>
              </a:buClr>
              <a:buNone/>
            </a:pPr>
            <a:r>
              <a:rPr lang="sk-SK" sz="1200" dirty="0"/>
              <a:t>d) </a:t>
            </a:r>
            <a:r>
              <a:rPr lang="sk-SK" b="1" dirty="0"/>
              <a:t>má zriadený samostatný bankový účet na príjem </a:t>
            </a:r>
            <a:r>
              <a:rPr lang="sk-SK" dirty="0"/>
              <a:t>verejných prostriedkov.</a:t>
            </a:r>
            <a:endParaRPr lang="sk-SK" sz="1200" dirty="0"/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052B3EB6-B8B7-4154-8E35-1CC9D0DEDC7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536875" y="1353264"/>
            <a:ext cx="2454600" cy="2994450"/>
          </a:xfrm>
        </p:spPr>
        <p:txBody>
          <a:bodyPr/>
          <a:lstStyle/>
          <a:p>
            <a:r>
              <a:rPr lang="sk-SK" dirty="0"/>
              <a:t>     SANKCIE: </a:t>
            </a:r>
          </a:p>
          <a:p>
            <a:pPr marL="139700" indent="0">
              <a:buNone/>
            </a:pPr>
            <a:r>
              <a:rPr lang="sk-SK" dirty="0"/>
              <a:t>NŠZ</a:t>
            </a:r>
          </a:p>
          <a:p>
            <a:pPr marL="139700" indent="0">
              <a:buNone/>
            </a:pPr>
            <a:r>
              <a:rPr lang="sk-SK" dirty="0"/>
              <a:t>§ 66 ods. 5</a:t>
            </a:r>
          </a:p>
          <a:p>
            <a:pPr marL="139700" indent="0">
              <a:buNone/>
            </a:pPr>
            <a:endParaRPr lang="sk-SK" sz="900" dirty="0">
              <a:solidFill>
                <a:srgbClr val="FF0000"/>
              </a:solidFill>
            </a:endParaRPr>
          </a:p>
          <a:p>
            <a:pPr marL="139700" indent="0">
              <a:buNone/>
            </a:pPr>
            <a:r>
              <a:rPr lang="sk-SK" dirty="0">
                <a:solidFill>
                  <a:srgbClr val="FF0000"/>
                </a:solidFill>
              </a:rPr>
              <a:t>Strata spôsobilosti </a:t>
            </a:r>
            <a:r>
              <a:rPr lang="sk-SK" dirty="0"/>
              <a:t>prijímateľa verejných prostriedkov – dočasné</a:t>
            </a:r>
          </a:p>
        </p:txBody>
      </p:sp>
      <p:sp>
        <p:nvSpPr>
          <p:cNvPr id="157" name="Google Shape;157;p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>
            <a:off x="6599207" y="1649802"/>
            <a:ext cx="2392267" cy="2050930"/>
            <a:chOff x="1926141" y="1001650"/>
            <a:chExt cx="423184" cy="355600"/>
          </a:xfrm>
        </p:grpSpPr>
        <p:sp>
          <p:nvSpPr>
            <p:cNvPr id="159" name="Google Shape;159;p15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1926141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Obrázok 1">
            <a:extLst>
              <a:ext uri="{FF2B5EF4-FFF2-40B4-BE49-F238E27FC236}">
                <a16:creationId xmlns:a16="http://schemas.microsoft.com/office/drawing/2014/main" id="{015CEA3F-BE21-4D7C-8BDE-432760039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699" y="113924"/>
            <a:ext cx="181066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45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"/>
          <p:cNvSpPr txBox="1">
            <a:spLocks noGrp="1"/>
          </p:cNvSpPr>
          <p:nvPr>
            <p:ph type="title"/>
          </p:nvPr>
        </p:nvSpPr>
        <p:spPr>
          <a:xfrm>
            <a:off x="457199" y="414069"/>
            <a:ext cx="5861875" cy="13284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rgbClr val="FF0000"/>
                </a:solidFill>
              </a:rPr>
              <a:t>Bankové prevody</a:t>
            </a:r>
            <a:br>
              <a:rPr lang="sk-SK" dirty="0">
                <a:solidFill>
                  <a:srgbClr val="FF0000"/>
                </a:solidFill>
              </a:rPr>
            </a:br>
            <a:endParaRPr dirty="0">
              <a:solidFill>
                <a:srgbClr val="FF0000"/>
              </a:solidFill>
            </a:endParaRPr>
          </a:p>
        </p:txBody>
      </p:sp>
      <p:sp>
        <p:nvSpPr>
          <p:cNvPr id="155" name="Google Shape;155;p15"/>
          <p:cNvSpPr txBox="1">
            <a:spLocks noGrp="1"/>
          </p:cNvSpPr>
          <p:nvPr>
            <p:ph type="body" idx="1"/>
          </p:nvPr>
        </p:nvSpPr>
        <p:spPr>
          <a:xfrm>
            <a:off x="698740" y="1561381"/>
            <a:ext cx="5591185" cy="32521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800" b="1" dirty="0">
                <a:solidFill>
                  <a:srgbClr val="000000"/>
                </a:solidFill>
              </a:rPr>
              <a:t>ZMLUVA o PUŠ r 2022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200" u="sng" dirty="0">
                <a:solidFill>
                  <a:srgbClr val="000000"/>
                </a:solidFill>
              </a:rPr>
              <a:t>Čl. 5 ods. 3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dirty="0"/>
              <a:t>Za oprávnené použitie Príspevku sa považuje prevod finančných prostriedkov za účelom úhrady oprávnených nákladov Účelu </a:t>
            </a:r>
            <a:r>
              <a:rPr lang="sk-SK" b="1" dirty="0">
                <a:solidFill>
                  <a:srgbClr val="00B050"/>
                </a:solidFill>
              </a:rPr>
              <a:t>z bankového účtu </a:t>
            </a:r>
            <a:r>
              <a:rPr lang="sk-SK" dirty="0">
                <a:solidFill>
                  <a:srgbClr val="00B050"/>
                </a:solidFill>
              </a:rPr>
              <a:t>Prijímateľa uvedeného </a:t>
            </a:r>
            <a:r>
              <a:rPr lang="sk-SK" b="1" dirty="0">
                <a:solidFill>
                  <a:srgbClr val="00B050"/>
                </a:solidFill>
              </a:rPr>
              <a:t>v záhlaví Zmluvy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200" u="sng" dirty="0"/>
              <a:t>Čl. 2 ods. 1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200" i="1" dirty="0"/>
              <a:t>Poskytovateľ poskytne v priebehu roka 2022 Prijímateľovi Príspevok bezhotovostne </a:t>
            </a:r>
            <a:r>
              <a:rPr lang="sk-SK" sz="1200" b="1" i="1" dirty="0"/>
              <a:t>na bankový účet</a:t>
            </a:r>
            <a:r>
              <a:rPr lang="sk-SK" sz="1200" i="1" dirty="0"/>
              <a:t>, vedený v banke na území Slovenskej republiky, uvedený </a:t>
            </a:r>
            <a:r>
              <a:rPr lang="sk-SK" sz="1200" b="1" i="1" dirty="0"/>
              <a:t>v záhlaví </a:t>
            </a:r>
            <a:r>
              <a:rPr lang="sk-SK" sz="1200" i="1" dirty="0"/>
              <a:t>tejto Zmluvy, ktorého majiteľom je Prijímateľ, a </a:t>
            </a:r>
            <a:r>
              <a:rPr lang="sk-SK" sz="1200" i="1" u="sng" dirty="0"/>
              <a:t>ktorý bol zriadený</a:t>
            </a:r>
            <a:r>
              <a:rPr lang="sk-SK" sz="1200" i="1" dirty="0"/>
              <a:t> Prijímateľom </a:t>
            </a:r>
            <a:r>
              <a:rPr lang="sk-SK" sz="1200" b="1" i="1" dirty="0"/>
              <a:t>výhradne na príjem a používanie</a:t>
            </a:r>
            <a:r>
              <a:rPr lang="sk-SK" sz="1200" i="1" dirty="0"/>
              <a:t> </a:t>
            </a:r>
            <a:r>
              <a:rPr lang="sk-SK" sz="1200" b="1" i="1" dirty="0">
                <a:solidFill>
                  <a:srgbClr val="0070C0"/>
                </a:solidFill>
              </a:rPr>
              <a:t>verejných prostriedkov </a:t>
            </a:r>
            <a:r>
              <a:rPr lang="sk-SK" sz="1200" i="1" dirty="0"/>
              <a:t>(ďalej len „bankový účet“).  .............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i="1" dirty="0">
              <a:solidFill>
                <a:srgbClr val="000000"/>
              </a:solidFill>
            </a:endParaRP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052B3EB6-B8B7-4154-8E35-1CC9D0DEDC7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536875" y="1353264"/>
            <a:ext cx="2454600" cy="2994450"/>
          </a:xfrm>
        </p:spPr>
        <p:txBody>
          <a:bodyPr/>
          <a:lstStyle/>
          <a:p>
            <a:r>
              <a:rPr lang="sk-SK" dirty="0"/>
              <a:t>     SANKCIE:</a:t>
            </a:r>
          </a:p>
          <a:p>
            <a:endParaRPr lang="sk-SK" dirty="0"/>
          </a:p>
          <a:p>
            <a:pPr marL="139700" indent="0">
              <a:buNone/>
            </a:pPr>
            <a:r>
              <a:rPr lang="sk-SK" dirty="0"/>
              <a:t>Porušenie zmluvy</a:t>
            </a:r>
          </a:p>
          <a:p>
            <a:pPr marL="139700" indent="0">
              <a:buNone/>
            </a:pPr>
            <a:r>
              <a:rPr lang="sk-SK" dirty="0"/>
              <a:t>PUŠ </a:t>
            </a:r>
          </a:p>
          <a:p>
            <a:pPr marL="139700" indent="0">
              <a:buNone/>
            </a:pPr>
            <a:r>
              <a:rPr lang="sk-SK" dirty="0"/>
              <a:t>Čl. 4 a 5</a:t>
            </a:r>
          </a:p>
          <a:p>
            <a:pPr marL="139700" indent="0">
              <a:buNone/>
            </a:pPr>
            <a:r>
              <a:rPr lang="sk-SK" dirty="0">
                <a:solidFill>
                  <a:srgbClr val="FF0000"/>
                </a:solidFill>
              </a:rPr>
              <a:t>Vratka vo výške porušenia zmluvy</a:t>
            </a:r>
          </a:p>
          <a:p>
            <a:pPr marL="139700" indent="0">
              <a:buNone/>
            </a:pPr>
            <a:r>
              <a:rPr lang="sk-SK" dirty="0">
                <a:solidFill>
                  <a:srgbClr val="FF0000"/>
                </a:solidFill>
              </a:rPr>
              <a:t>čl. 9 ods. 6</a:t>
            </a:r>
          </a:p>
          <a:p>
            <a:endParaRPr lang="sk-SK" dirty="0"/>
          </a:p>
          <a:p>
            <a:r>
              <a:rPr lang="sk-SK" dirty="0"/>
              <a:t> </a:t>
            </a:r>
          </a:p>
        </p:txBody>
      </p:sp>
      <p:sp>
        <p:nvSpPr>
          <p:cNvPr id="157" name="Google Shape;157;p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>
            <a:off x="6599207" y="1649802"/>
            <a:ext cx="2392267" cy="2050930"/>
            <a:chOff x="1926141" y="1001650"/>
            <a:chExt cx="423184" cy="355600"/>
          </a:xfrm>
        </p:grpSpPr>
        <p:sp>
          <p:nvSpPr>
            <p:cNvPr id="159" name="Google Shape;159;p15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1926141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Obrázok 1">
            <a:extLst>
              <a:ext uri="{FF2B5EF4-FFF2-40B4-BE49-F238E27FC236}">
                <a16:creationId xmlns:a16="http://schemas.microsoft.com/office/drawing/2014/main" id="{015CEA3F-BE21-4D7C-8BDE-432760039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699" y="113924"/>
            <a:ext cx="181066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27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"/>
          <p:cNvSpPr txBox="1">
            <a:spLocks noGrp="1"/>
          </p:cNvSpPr>
          <p:nvPr>
            <p:ph type="title"/>
          </p:nvPr>
        </p:nvSpPr>
        <p:spPr>
          <a:xfrm>
            <a:off x="457199" y="414069"/>
            <a:ext cx="5861875" cy="13284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rgbClr val="FF0000"/>
                </a:solidFill>
              </a:rPr>
              <a:t>Bankové prevody</a:t>
            </a:r>
            <a:br>
              <a:rPr lang="sk-SK" dirty="0">
                <a:solidFill>
                  <a:srgbClr val="FF0000"/>
                </a:solidFill>
              </a:rPr>
            </a:br>
            <a:endParaRPr dirty="0">
              <a:solidFill>
                <a:srgbClr val="FF0000"/>
              </a:solidFill>
            </a:endParaRPr>
          </a:p>
        </p:txBody>
      </p:sp>
      <p:sp>
        <p:nvSpPr>
          <p:cNvPr id="155" name="Google Shape;155;p15"/>
          <p:cNvSpPr txBox="1">
            <a:spLocks noGrp="1"/>
          </p:cNvSpPr>
          <p:nvPr>
            <p:ph type="body" idx="1"/>
          </p:nvPr>
        </p:nvSpPr>
        <p:spPr>
          <a:xfrm>
            <a:off x="698740" y="1353264"/>
            <a:ext cx="5591185" cy="34602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800" b="1" dirty="0">
                <a:solidFill>
                  <a:srgbClr val="000000"/>
                </a:solidFill>
              </a:rPr>
              <a:t>ZMLUVA o PUŠ r 2023 </a:t>
            </a:r>
            <a:endParaRPr lang="sk-SK" i="1" dirty="0">
              <a:solidFill>
                <a:srgbClr val="000000"/>
              </a:solidFill>
            </a:endParaRP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sk-SK" sz="1200" u="sng" dirty="0">
                <a:solidFill>
                  <a:srgbClr val="000000"/>
                </a:solidFill>
              </a:rPr>
              <a:t>Čl. 5 ods. 3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sk-SK" dirty="0"/>
              <a:t>Za oprávnené použitie Príspevku sa považuje prevod finančných prostriedkov za účelom úhrady oprávnených nákladov Účelu </a:t>
            </a:r>
            <a:r>
              <a:rPr lang="sk-SK" b="1" dirty="0">
                <a:solidFill>
                  <a:srgbClr val="00B050"/>
                </a:solidFill>
              </a:rPr>
              <a:t>z bankového účtu </a:t>
            </a:r>
            <a:r>
              <a:rPr lang="sk-SK" dirty="0">
                <a:solidFill>
                  <a:srgbClr val="00B050"/>
                </a:solidFill>
              </a:rPr>
              <a:t>Prijímateľa uvedeného </a:t>
            </a:r>
            <a:r>
              <a:rPr lang="sk-SK" b="1" dirty="0">
                <a:solidFill>
                  <a:srgbClr val="00B050"/>
                </a:solidFill>
              </a:rPr>
              <a:t>v záhlaví Zmluvy 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sk-SK" sz="1200" u="sng" dirty="0"/>
              <a:t>Čl. 2 ods. 1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sk-SK" sz="1200" i="1" dirty="0"/>
              <a:t>Poskytovateľ poskytne v priebehu roka 2023 Prijímateľovi Príspevok bezhotovostne </a:t>
            </a:r>
            <a:r>
              <a:rPr lang="sk-SK" sz="1200" b="1" i="1" dirty="0">
                <a:solidFill>
                  <a:srgbClr val="00B050"/>
                </a:solidFill>
              </a:rPr>
              <a:t>na bankový účet</a:t>
            </a:r>
            <a:r>
              <a:rPr lang="sk-SK" sz="1200" i="1" dirty="0"/>
              <a:t>, vedený v banke na území Slovenskej republiky</a:t>
            </a:r>
            <a:r>
              <a:rPr lang="sk-SK" sz="1200" b="1" i="1" dirty="0">
                <a:solidFill>
                  <a:srgbClr val="00B050"/>
                </a:solidFill>
              </a:rPr>
              <a:t>, uvedený v záhlaví </a:t>
            </a:r>
            <a:r>
              <a:rPr lang="sk-SK" sz="1200" i="1" dirty="0"/>
              <a:t>tejto Zmluvy, ktorého majiteľom je Prijímateľ, a ktorý bol zriadený Prijímateľom </a:t>
            </a:r>
            <a:r>
              <a:rPr lang="sk-SK" sz="1200" b="1" i="1" dirty="0"/>
              <a:t>výhradne na príjem a používanie </a:t>
            </a:r>
            <a:r>
              <a:rPr lang="sk-SK" sz="1200" b="1" i="1" dirty="0">
                <a:solidFill>
                  <a:srgbClr val="0070C0"/>
                </a:solidFill>
              </a:rPr>
              <a:t>verejných prostriedkov </a:t>
            </a:r>
            <a:r>
              <a:rPr lang="sk-SK" sz="1200" i="1" dirty="0"/>
              <a:t>(ďalej len „bankový účet“). </a:t>
            </a:r>
            <a:r>
              <a:rPr lang="sk-SK" sz="1200" b="1" i="1" dirty="0"/>
              <a:t>Prijímateľ je oprávnený</a:t>
            </a:r>
            <a:r>
              <a:rPr lang="sk-SK" sz="1200" i="1" dirty="0"/>
              <a:t> </a:t>
            </a:r>
            <a:r>
              <a:rPr lang="sk-SK" sz="1200" b="1" i="1" dirty="0"/>
              <a:t>zriadiť k bankovému účtu</a:t>
            </a:r>
            <a:r>
              <a:rPr lang="sk-SK" sz="1200" b="1" i="1" dirty="0">
                <a:solidFill>
                  <a:srgbClr val="FF0000"/>
                </a:solidFill>
              </a:rPr>
              <a:t> podúčty </a:t>
            </a:r>
            <a:r>
              <a:rPr lang="sk-SK" sz="1200" b="1" i="1" dirty="0"/>
              <a:t>na čerpanie Príspevku </a:t>
            </a:r>
            <a:r>
              <a:rPr lang="sk-SK" sz="1200" b="1" i="1" dirty="0">
                <a:solidFill>
                  <a:srgbClr val="FF0000"/>
                </a:solidFill>
              </a:rPr>
              <a:t>pre príslušné športové odvetvia </a:t>
            </a:r>
            <a:r>
              <a:rPr lang="sk-SK" sz="1200" b="1" i="1" dirty="0"/>
              <a:t>v jeho pôsobnosti....</a:t>
            </a:r>
            <a:endParaRPr lang="sk-SK" sz="1200" b="1" i="1" dirty="0">
              <a:solidFill>
                <a:srgbClr val="000000"/>
              </a:solidFill>
            </a:endParaRP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052B3EB6-B8B7-4154-8E35-1CC9D0DEDC7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536875" y="1353264"/>
            <a:ext cx="2454600" cy="2994450"/>
          </a:xfrm>
        </p:spPr>
        <p:txBody>
          <a:bodyPr/>
          <a:lstStyle/>
          <a:p>
            <a:r>
              <a:rPr lang="sk-SK" dirty="0"/>
              <a:t>     SANKCIE:</a:t>
            </a:r>
          </a:p>
          <a:p>
            <a:endParaRPr lang="sk-SK" dirty="0"/>
          </a:p>
          <a:p>
            <a:pPr marL="139700" indent="0">
              <a:buNone/>
            </a:pPr>
            <a:r>
              <a:rPr lang="sk-SK" dirty="0"/>
              <a:t>Porušenie zmluvy</a:t>
            </a:r>
          </a:p>
          <a:p>
            <a:pPr marL="139700" indent="0">
              <a:buNone/>
            </a:pPr>
            <a:r>
              <a:rPr lang="sk-SK" dirty="0"/>
              <a:t>PUŠ </a:t>
            </a:r>
          </a:p>
          <a:p>
            <a:pPr marL="139700" indent="0">
              <a:buNone/>
            </a:pPr>
            <a:r>
              <a:rPr lang="sk-SK" dirty="0"/>
              <a:t>Čl. 4 a 5</a:t>
            </a:r>
          </a:p>
          <a:p>
            <a:pPr marL="139700" indent="0">
              <a:buNone/>
            </a:pPr>
            <a:r>
              <a:rPr lang="sk-SK" dirty="0">
                <a:solidFill>
                  <a:srgbClr val="FF0000"/>
                </a:solidFill>
              </a:rPr>
              <a:t>Vratka vo výške porušenia zmluvy</a:t>
            </a:r>
          </a:p>
          <a:p>
            <a:pPr marL="139700" indent="0">
              <a:buNone/>
            </a:pPr>
            <a:r>
              <a:rPr lang="sk-SK" dirty="0">
                <a:solidFill>
                  <a:srgbClr val="FF0000"/>
                </a:solidFill>
              </a:rPr>
              <a:t>čl. 9 ods. 6</a:t>
            </a:r>
          </a:p>
          <a:p>
            <a:endParaRPr lang="sk-SK" dirty="0"/>
          </a:p>
          <a:p>
            <a:r>
              <a:rPr lang="sk-SK" dirty="0"/>
              <a:t> </a:t>
            </a:r>
          </a:p>
        </p:txBody>
      </p:sp>
      <p:sp>
        <p:nvSpPr>
          <p:cNvPr id="157" name="Google Shape;157;p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>
            <a:off x="6599207" y="1649802"/>
            <a:ext cx="2392267" cy="2050930"/>
            <a:chOff x="1926141" y="1001650"/>
            <a:chExt cx="423184" cy="355600"/>
          </a:xfrm>
        </p:grpSpPr>
        <p:sp>
          <p:nvSpPr>
            <p:cNvPr id="159" name="Google Shape;159;p15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1926141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Obrázok 1">
            <a:extLst>
              <a:ext uri="{FF2B5EF4-FFF2-40B4-BE49-F238E27FC236}">
                <a16:creationId xmlns:a16="http://schemas.microsoft.com/office/drawing/2014/main" id="{015CEA3F-BE21-4D7C-8BDE-432760039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699" y="113924"/>
            <a:ext cx="181066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43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600" dirty="0">
                <a:solidFill>
                  <a:srgbClr val="FF0000"/>
                </a:solidFill>
              </a:rPr>
              <a:t>POZOR</a:t>
            </a:r>
            <a:endParaRPr sz="9600" dirty="0">
              <a:solidFill>
                <a:srgbClr val="FF0000"/>
              </a:solidFill>
            </a:endParaRPr>
          </a:p>
        </p:txBody>
      </p:sp>
      <p:sp>
        <p:nvSpPr>
          <p:cNvPr id="168" name="Google Shape;168;p16"/>
          <p:cNvSpPr txBox="1">
            <a:spLocks noGrp="1"/>
          </p:cNvSpPr>
          <p:nvPr>
            <p:ph type="body" idx="1"/>
          </p:nvPr>
        </p:nvSpPr>
        <p:spPr>
          <a:xfrm>
            <a:off x="629728" y="1708030"/>
            <a:ext cx="6193765" cy="28684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sk-SK" b="1" dirty="0">
                <a:solidFill>
                  <a:srgbClr val="0070C0"/>
                </a:solidFill>
              </a:rPr>
              <a:t>Ďalšia novinka v zmluvách od r. 2023</a:t>
            </a:r>
          </a:p>
          <a:p>
            <a:pPr marL="0" lvl="0" indent="0">
              <a:buNone/>
            </a:pPr>
            <a:r>
              <a:rPr lang="sk-SK" sz="1200" u="sng" dirty="0">
                <a:solidFill>
                  <a:schemeClr val="tx1"/>
                </a:solidFill>
              </a:rPr>
              <a:t>Čl. 5 ods. 3</a:t>
            </a:r>
          </a:p>
          <a:p>
            <a:pPr marL="0" lvl="0" indent="0">
              <a:buNone/>
            </a:pPr>
            <a:r>
              <a:rPr lang="sk-SK" b="1" dirty="0"/>
              <a:t>Za oprávnené použitie </a:t>
            </a:r>
            <a:r>
              <a:rPr lang="sk-SK" dirty="0"/>
              <a:t>Príspevku sa považuje prevod finančných prostriedkov za účelom úhrady oprávnených nákladov Účelu z bankového účtu Prijímateľa uvedeného v záhlaví Zmluvy </a:t>
            </a:r>
            <a:r>
              <a:rPr lang="sk-SK" b="1" dirty="0"/>
              <a:t>na účet dodávateľa </a:t>
            </a:r>
            <a:r>
              <a:rPr lang="sk-SK" dirty="0"/>
              <a:t>tovaru alebo služby; </a:t>
            </a:r>
            <a:r>
              <a:rPr lang="sk-SK" b="1" dirty="0">
                <a:solidFill>
                  <a:srgbClr val="FF0000"/>
                </a:solidFill>
              </a:rPr>
              <a:t>to neplatí ak</a:t>
            </a:r>
            <a:r>
              <a:rPr lang="sk-SK" u="sng" dirty="0">
                <a:solidFill>
                  <a:schemeClr val="tx1"/>
                </a:solidFill>
              </a:rPr>
              <a:t> je </a:t>
            </a:r>
            <a:r>
              <a:rPr lang="sk-SK" dirty="0"/>
              <a:t>takýto dodávateľ obchodnou spoločnosťou </a:t>
            </a:r>
            <a:r>
              <a:rPr lang="sk-SK" u="sng" dirty="0"/>
              <a:t>podľa § 18 ods.1</a:t>
            </a:r>
            <a:r>
              <a:rPr lang="sk-SK" u="sng" baseline="30000" dirty="0"/>
              <a:t>1) </a:t>
            </a:r>
            <a:r>
              <a:rPr lang="sk-SK" u="sng" dirty="0"/>
              <a:t> </a:t>
            </a:r>
            <a:r>
              <a:rPr lang="sk-SK" dirty="0"/>
              <a:t>Zákona o športe a </a:t>
            </a:r>
            <a:r>
              <a:rPr lang="sk-SK" b="1" dirty="0">
                <a:solidFill>
                  <a:srgbClr val="FF0000"/>
                </a:solidFill>
              </a:rPr>
              <a:t>nemá vysporiadané finančné vzťahy </a:t>
            </a:r>
            <a:r>
              <a:rPr lang="sk-SK" dirty="0">
                <a:solidFill>
                  <a:srgbClr val="00B050"/>
                </a:solidFill>
              </a:rPr>
              <a:t>s Poskytovateľom alebo štátnym rozpočtom, </a:t>
            </a:r>
          </a:p>
          <a:p>
            <a:pPr marL="0" lvl="0" indent="0">
              <a:buNone/>
            </a:pPr>
            <a:r>
              <a:rPr lang="sk-SK" sz="1200" b="1" dirty="0"/>
              <a:t>.....						</a:t>
            </a:r>
          </a:p>
          <a:p>
            <a:pPr marL="0" lvl="0" indent="0">
              <a:buNone/>
            </a:pPr>
            <a:r>
              <a:rPr lang="sk-SK" sz="1200" baseline="30000" dirty="0"/>
              <a:t>1) Obchodná spoločnosť zriadená NŠZ / NŠO alebo obch. spoločnosť v ktorej má  NŠZ/NŠO podiely</a:t>
            </a:r>
            <a:endParaRPr lang="sk-SK" sz="1200" b="1" dirty="0"/>
          </a:p>
          <a:p>
            <a:pPr marL="342900" lvl="0" indent="-342900">
              <a:buAutoNum type="alphaLcParenR"/>
            </a:pPr>
            <a:endParaRPr b="1" dirty="0"/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94DEF1C0-99C2-4E9C-96E9-16CD3821682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754675" y="1388852"/>
            <a:ext cx="2236800" cy="1735835"/>
          </a:xfrm>
        </p:spPr>
        <p:txBody>
          <a:bodyPr/>
          <a:lstStyle/>
          <a:p>
            <a:pPr marL="139700" indent="0">
              <a:buNone/>
            </a:pPr>
            <a:r>
              <a:rPr lang="sk-SK" dirty="0"/>
              <a:t>          SANKCIA</a:t>
            </a:r>
          </a:p>
          <a:p>
            <a:pPr marL="139700" indent="0">
              <a:buNone/>
            </a:pPr>
            <a:r>
              <a:rPr lang="sk-SK" dirty="0">
                <a:solidFill>
                  <a:srgbClr val="FF0000"/>
                </a:solidFill>
              </a:rPr>
              <a:t>Vratka vo výške porušenia zmluvy</a:t>
            </a:r>
          </a:p>
          <a:p>
            <a:pPr marL="139700" indent="0">
              <a:buNone/>
            </a:pPr>
            <a:r>
              <a:rPr lang="sk-SK" dirty="0">
                <a:solidFill>
                  <a:srgbClr val="FF0000"/>
                </a:solidFill>
              </a:rPr>
              <a:t>čl. 9 ods. 6</a:t>
            </a:r>
          </a:p>
          <a:p>
            <a:pPr marL="139700" indent="0">
              <a:buNone/>
            </a:pPr>
            <a:endParaRPr lang="sk-SK" dirty="0"/>
          </a:p>
          <a:p>
            <a:pPr marL="139700" indent="0">
              <a:buNone/>
            </a:pPr>
            <a:endParaRPr lang="sk-SK" dirty="0"/>
          </a:p>
        </p:txBody>
      </p:sp>
      <p:sp>
        <p:nvSpPr>
          <p:cNvPr id="169" name="Google Shape;169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170" name="Google Shape;170;p16"/>
          <p:cNvSpPr/>
          <p:nvPr/>
        </p:nvSpPr>
        <p:spPr>
          <a:xfrm>
            <a:off x="1804239" y="1506373"/>
            <a:ext cx="339835" cy="309115"/>
          </a:xfrm>
          <a:custGeom>
            <a:avLst/>
            <a:gdLst/>
            <a:ahLst/>
            <a:cxnLst/>
            <a:rect l="l" t="t" r="r" b="b"/>
            <a:pathLst>
              <a:path w="16173" h="14711" fill="none" extrusionOk="0">
                <a:moveTo>
                  <a:pt x="8087" y="1"/>
                </a:moveTo>
                <a:lnTo>
                  <a:pt x="8087" y="1"/>
                </a:lnTo>
                <a:lnTo>
                  <a:pt x="7672" y="1"/>
                </a:lnTo>
                <a:lnTo>
                  <a:pt x="7258" y="25"/>
                </a:lnTo>
                <a:lnTo>
                  <a:pt x="6844" y="74"/>
                </a:lnTo>
                <a:lnTo>
                  <a:pt x="6455" y="122"/>
                </a:lnTo>
                <a:lnTo>
                  <a:pt x="6065" y="195"/>
                </a:lnTo>
                <a:lnTo>
                  <a:pt x="5675" y="293"/>
                </a:lnTo>
                <a:lnTo>
                  <a:pt x="5310" y="415"/>
                </a:lnTo>
                <a:lnTo>
                  <a:pt x="4945" y="536"/>
                </a:lnTo>
                <a:lnTo>
                  <a:pt x="4579" y="658"/>
                </a:lnTo>
                <a:lnTo>
                  <a:pt x="4238" y="829"/>
                </a:lnTo>
                <a:lnTo>
                  <a:pt x="3897" y="975"/>
                </a:lnTo>
                <a:lnTo>
                  <a:pt x="3557" y="1170"/>
                </a:lnTo>
                <a:lnTo>
                  <a:pt x="3240" y="1364"/>
                </a:lnTo>
                <a:lnTo>
                  <a:pt x="2948" y="1559"/>
                </a:lnTo>
                <a:lnTo>
                  <a:pt x="2655" y="1778"/>
                </a:lnTo>
                <a:lnTo>
                  <a:pt x="2363" y="1998"/>
                </a:lnTo>
                <a:lnTo>
                  <a:pt x="2095" y="2241"/>
                </a:lnTo>
                <a:lnTo>
                  <a:pt x="1852" y="2485"/>
                </a:lnTo>
                <a:lnTo>
                  <a:pt x="1608" y="2753"/>
                </a:lnTo>
                <a:lnTo>
                  <a:pt x="1389" y="3021"/>
                </a:lnTo>
                <a:lnTo>
                  <a:pt x="1170" y="3288"/>
                </a:lnTo>
                <a:lnTo>
                  <a:pt x="975" y="3581"/>
                </a:lnTo>
                <a:lnTo>
                  <a:pt x="804" y="3873"/>
                </a:lnTo>
                <a:lnTo>
                  <a:pt x="634" y="4190"/>
                </a:lnTo>
                <a:lnTo>
                  <a:pt x="488" y="4506"/>
                </a:lnTo>
                <a:lnTo>
                  <a:pt x="366" y="4823"/>
                </a:lnTo>
                <a:lnTo>
                  <a:pt x="244" y="5139"/>
                </a:lnTo>
                <a:lnTo>
                  <a:pt x="171" y="5480"/>
                </a:lnTo>
                <a:lnTo>
                  <a:pt x="98" y="5821"/>
                </a:lnTo>
                <a:lnTo>
                  <a:pt x="49" y="6162"/>
                </a:lnTo>
                <a:lnTo>
                  <a:pt x="1" y="6503"/>
                </a:lnTo>
                <a:lnTo>
                  <a:pt x="1" y="6869"/>
                </a:lnTo>
                <a:lnTo>
                  <a:pt x="1" y="6869"/>
                </a:lnTo>
                <a:lnTo>
                  <a:pt x="1" y="7234"/>
                </a:lnTo>
                <a:lnTo>
                  <a:pt x="49" y="7624"/>
                </a:lnTo>
                <a:lnTo>
                  <a:pt x="98" y="7989"/>
                </a:lnTo>
                <a:lnTo>
                  <a:pt x="196" y="8330"/>
                </a:lnTo>
                <a:lnTo>
                  <a:pt x="293" y="8695"/>
                </a:lnTo>
                <a:lnTo>
                  <a:pt x="415" y="9036"/>
                </a:lnTo>
                <a:lnTo>
                  <a:pt x="561" y="9377"/>
                </a:lnTo>
                <a:lnTo>
                  <a:pt x="731" y="9718"/>
                </a:lnTo>
                <a:lnTo>
                  <a:pt x="902" y="10035"/>
                </a:lnTo>
                <a:lnTo>
                  <a:pt x="1097" y="10327"/>
                </a:lnTo>
                <a:lnTo>
                  <a:pt x="1340" y="10644"/>
                </a:lnTo>
                <a:lnTo>
                  <a:pt x="1559" y="10936"/>
                </a:lnTo>
                <a:lnTo>
                  <a:pt x="1827" y="11204"/>
                </a:lnTo>
                <a:lnTo>
                  <a:pt x="2095" y="11472"/>
                </a:lnTo>
                <a:lnTo>
                  <a:pt x="2387" y="11740"/>
                </a:lnTo>
                <a:lnTo>
                  <a:pt x="2680" y="11983"/>
                </a:lnTo>
                <a:lnTo>
                  <a:pt x="2680" y="11983"/>
                </a:lnTo>
                <a:lnTo>
                  <a:pt x="2485" y="12349"/>
                </a:lnTo>
                <a:lnTo>
                  <a:pt x="2266" y="12714"/>
                </a:lnTo>
                <a:lnTo>
                  <a:pt x="2022" y="13104"/>
                </a:lnTo>
                <a:lnTo>
                  <a:pt x="1706" y="13469"/>
                </a:lnTo>
                <a:lnTo>
                  <a:pt x="1365" y="13834"/>
                </a:lnTo>
                <a:lnTo>
                  <a:pt x="1170" y="14005"/>
                </a:lnTo>
                <a:lnTo>
                  <a:pt x="951" y="14151"/>
                </a:lnTo>
                <a:lnTo>
                  <a:pt x="731" y="14297"/>
                </a:lnTo>
                <a:lnTo>
                  <a:pt x="512" y="14443"/>
                </a:lnTo>
                <a:lnTo>
                  <a:pt x="269" y="14540"/>
                </a:lnTo>
                <a:lnTo>
                  <a:pt x="1" y="14662"/>
                </a:lnTo>
                <a:lnTo>
                  <a:pt x="1" y="14662"/>
                </a:lnTo>
                <a:lnTo>
                  <a:pt x="122" y="14662"/>
                </a:lnTo>
                <a:lnTo>
                  <a:pt x="488" y="14711"/>
                </a:lnTo>
                <a:lnTo>
                  <a:pt x="1024" y="14711"/>
                </a:lnTo>
                <a:lnTo>
                  <a:pt x="1365" y="14711"/>
                </a:lnTo>
                <a:lnTo>
                  <a:pt x="1706" y="14687"/>
                </a:lnTo>
                <a:lnTo>
                  <a:pt x="2095" y="14614"/>
                </a:lnTo>
                <a:lnTo>
                  <a:pt x="2485" y="14540"/>
                </a:lnTo>
                <a:lnTo>
                  <a:pt x="2899" y="14419"/>
                </a:lnTo>
                <a:lnTo>
                  <a:pt x="3313" y="14273"/>
                </a:lnTo>
                <a:lnTo>
                  <a:pt x="3751" y="14078"/>
                </a:lnTo>
                <a:lnTo>
                  <a:pt x="4165" y="13834"/>
                </a:lnTo>
                <a:lnTo>
                  <a:pt x="4579" y="13566"/>
                </a:lnTo>
                <a:lnTo>
                  <a:pt x="4969" y="13201"/>
                </a:lnTo>
                <a:lnTo>
                  <a:pt x="4969" y="13201"/>
                </a:lnTo>
                <a:lnTo>
                  <a:pt x="5334" y="13323"/>
                </a:lnTo>
                <a:lnTo>
                  <a:pt x="5700" y="13444"/>
                </a:lnTo>
                <a:lnTo>
                  <a:pt x="6089" y="13518"/>
                </a:lnTo>
                <a:lnTo>
                  <a:pt x="6479" y="13591"/>
                </a:lnTo>
                <a:lnTo>
                  <a:pt x="6869" y="13664"/>
                </a:lnTo>
                <a:lnTo>
                  <a:pt x="7258" y="13712"/>
                </a:lnTo>
                <a:lnTo>
                  <a:pt x="7672" y="13737"/>
                </a:lnTo>
                <a:lnTo>
                  <a:pt x="8087" y="13737"/>
                </a:lnTo>
                <a:lnTo>
                  <a:pt x="8087" y="13737"/>
                </a:lnTo>
                <a:lnTo>
                  <a:pt x="8501" y="13737"/>
                </a:lnTo>
                <a:lnTo>
                  <a:pt x="8915" y="13712"/>
                </a:lnTo>
                <a:lnTo>
                  <a:pt x="9329" y="13664"/>
                </a:lnTo>
                <a:lnTo>
                  <a:pt x="9718" y="13591"/>
                </a:lnTo>
                <a:lnTo>
                  <a:pt x="10108" y="13518"/>
                </a:lnTo>
                <a:lnTo>
                  <a:pt x="10498" y="13420"/>
                </a:lnTo>
                <a:lnTo>
                  <a:pt x="10863" y="13323"/>
                </a:lnTo>
                <a:lnTo>
                  <a:pt x="11228" y="13201"/>
                </a:lnTo>
                <a:lnTo>
                  <a:pt x="11594" y="13055"/>
                </a:lnTo>
                <a:lnTo>
                  <a:pt x="11935" y="12909"/>
                </a:lnTo>
                <a:lnTo>
                  <a:pt x="12276" y="12738"/>
                </a:lnTo>
                <a:lnTo>
                  <a:pt x="12617" y="12568"/>
                </a:lnTo>
                <a:lnTo>
                  <a:pt x="12933" y="12373"/>
                </a:lnTo>
                <a:lnTo>
                  <a:pt x="13225" y="12178"/>
                </a:lnTo>
                <a:lnTo>
                  <a:pt x="13518" y="11959"/>
                </a:lnTo>
                <a:lnTo>
                  <a:pt x="13810" y="11715"/>
                </a:lnTo>
                <a:lnTo>
                  <a:pt x="14078" y="11496"/>
                </a:lnTo>
                <a:lnTo>
                  <a:pt x="14321" y="11228"/>
                </a:lnTo>
                <a:lnTo>
                  <a:pt x="14565" y="10985"/>
                </a:lnTo>
                <a:lnTo>
                  <a:pt x="14784" y="10717"/>
                </a:lnTo>
                <a:lnTo>
                  <a:pt x="15003" y="10424"/>
                </a:lnTo>
                <a:lnTo>
                  <a:pt x="15198" y="10132"/>
                </a:lnTo>
                <a:lnTo>
                  <a:pt x="15369" y="9840"/>
                </a:lnTo>
                <a:lnTo>
                  <a:pt x="15539" y="9548"/>
                </a:lnTo>
                <a:lnTo>
                  <a:pt x="15685" y="9231"/>
                </a:lnTo>
                <a:lnTo>
                  <a:pt x="15807" y="8914"/>
                </a:lnTo>
                <a:lnTo>
                  <a:pt x="15929" y="8574"/>
                </a:lnTo>
                <a:lnTo>
                  <a:pt x="16002" y="8257"/>
                </a:lnTo>
                <a:lnTo>
                  <a:pt x="16075" y="7916"/>
                </a:lnTo>
                <a:lnTo>
                  <a:pt x="16124" y="7575"/>
                </a:lnTo>
                <a:lnTo>
                  <a:pt x="16172" y="7210"/>
                </a:lnTo>
                <a:lnTo>
                  <a:pt x="16172" y="6869"/>
                </a:lnTo>
                <a:lnTo>
                  <a:pt x="16172" y="6869"/>
                </a:lnTo>
                <a:lnTo>
                  <a:pt x="16172" y="6503"/>
                </a:lnTo>
                <a:lnTo>
                  <a:pt x="16124" y="6162"/>
                </a:lnTo>
                <a:lnTo>
                  <a:pt x="16075" y="5821"/>
                </a:lnTo>
                <a:lnTo>
                  <a:pt x="16002" y="5480"/>
                </a:lnTo>
                <a:lnTo>
                  <a:pt x="15929" y="5139"/>
                </a:lnTo>
                <a:lnTo>
                  <a:pt x="15807" y="4823"/>
                </a:lnTo>
                <a:lnTo>
                  <a:pt x="15685" y="4506"/>
                </a:lnTo>
                <a:lnTo>
                  <a:pt x="15539" y="4190"/>
                </a:lnTo>
                <a:lnTo>
                  <a:pt x="15369" y="3873"/>
                </a:lnTo>
                <a:lnTo>
                  <a:pt x="15198" y="3581"/>
                </a:lnTo>
                <a:lnTo>
                  <a:pt x="15003" y="3288"/>
                </a:lnTo>
                <a:lnTo>
                  <a:pt x="14784" y="3021"/>
                </a:lnTo>
                <a:lnTo>
                  <a:pt x="14565" y="2753"/>
                </a:lnTo>
                <a:lnTo>
                  <a:pt x="14321" y="2485"/>
                </a:lnTo>
                <a:lnTo>
                  <a:pt x="14078" y="2241"/>
                </a:lnTo>
                <a:lnTo>
                  <a:pt x="13810" y="1998"/>
                </a:lnTo>
                <a:lnTo>
                  <a:pt x="13518" y="1778"/>
                </a:lnTo>
                <a:lnTo>
                  <a:pt x="13225" y="1559"/>
                </a:lnTo>
                <a:lnTo>
                  <a:pt x="12933" y="1364"/>
                </a:lnTo>
                <a:lnTo>
                  <a:pt x="12617" y="1170"/>
                </a:lnTo>
                <a:lnTo>
                  <a:pt x="12276" y="975"/>
                </a:lnTo>
                <a:lnTo>
                  <a:pt x="11935" y="829"/>
                </a:lnTo>
                <a:lnTo>
                  <a:pt x="11594" y="658"/>
                </a:lnTo>
                <a:lnTo>
                  <a:pt x="11228" y="536"/>
                </a:lnTo>
                <a:lnTo>
                  <a:pt x="10863" y="415"/>
                </a:lnTo>
                <a:lnTo>
                  <a:pt x="10498" y="293"/>
                </a:lnTo>
                <a:lnTo>
                  <a:pt x="10108" y="195"/>
                </a:lnTo>
                <a:lnTo>
                  <a:pt x="9718" y="122"/>
                </a:lnTo>
                <a:lnTo>
                  <a:pt x="9329" y="74"/>
                </a:lnTo>
                <a:lnTo>
                  <a:pt x="8915" y="25"/>
                </a:lnTo>
                <a:lnTo>
                  <a:pt x="8501" y="1"/>
                </a:lnTo>
                <a:lnTo>
                  <a:pt x="8087" y="1"/>
                </a:lnTo>
                <a:lnTo>
                  <a:pt x="8087" y="1"/>
                </a:lnTo>
                <a:close/>
              </a:path>
            </a:pathLst>
          </a:custGeom>
          <a:noFill/>
          <a:ln w="121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57D4EA44-95AC-43F4-AF9B-95EAA4D60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021" y="2571750"/>
            <a:ext cx="2124075" cy="187642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D426FEC1-162C-42C5-86F8-15AEDC416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042" y="67383"/>
            <a:ext cx="1810669" cy="62794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14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"/>
          <p:cNvSpPr txBox="1">
            <a:spLocks noGrp="1"/>
          </p:cNvSpPr>
          <p:nvPr>
            <p:ph type="ctrTitle"/>
          </p:nvPr>
        </p:nvSpPr>
        <p:spPr>
          <a:xfrm>
            <a:off x="2700069" y="301925"/>
            <a:ext cx="6116127" cy="45288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br>
              <a:rPr lang="sk-SK" sz="4800" dirty="0"/>
            </a:br>
            <a:br>
              <a:rPr lang="sk-SK" sz="4800" dirty="0"/>
            </a:br>
            <a:br>
              <a:rPr lang="sk-SK" sz="4800" dirty="0"/>
            </a:br>
            <a:br>
              <a:rPr lang="sk-SK" sz="4800" dirty="0"/>
            </a:br>
            <a:br>
              <a:rPr lang="sk-SK" sz="4800" dirty="0"/>
            </a:br>
            <a:br>
              <a:rPr lang="sk-SK" sz="4800" dirty="0"/>
            </a:br>
            <a:br>
              <a:rPr lang="sk-SK" sz="4800" dirty="0"/>
            </a:br>
            <a:br>
              <a:rPr lang="sk-SK" sz="4800" dirty="0"/>
            </a:br>
            <a:br>
              <a:rPr lang="sk-SK" sz="4800" dirty="0"/>
            </a:br>
            <a:br>
              <a:rPr lang="sk-SK" sz="4800" dirty="0"/>
            </a:br>
            <a:br>
              <a:rPr lang="sk-SK" sz="4800" dirty="0"/>
            </a:br>
            <a:br>
              <a:rPr lang="sk-SK" sz="4800" dirty="0"/>
            </a:br>
            <a:br>
              <a:rPr lang="sk-SK" sz="4800" dirty="0"/>
            </a:br>
            <a:br>
              <a:rPr lang="sk-SK" sz="4800" dirty="0"/>
            </a:br>
            <a:br>
              <a:rPr lang="sk-SK" sz="4800" dirty="0"/>
            </a:br>
            <a:br>
              <a:rPr lang="sk-SK" sz="4800" dirty="0"/>
            </a:br>
            <a:br>
              <a:rPr lang="sk-SK" sz="4800" dirty="0"/>
            </a:br>
            <a:br>
              <a:rPr lang="sk-SK" sz="4800" dirty="0"/>
            </a:br>
            <a:br>
              <a:rPr lang="sk-SK" sz="4800" dirty="0"/>
            </a:br>
            <a:br>
              <a:rPr lang="sk-SK" sz="4800" dirty="0"/>
            </a:br>
            <a:br>
              <a:rPr lang="sk-SK" sz="4800" dirty="0"/>
            </a:br>
            <a:br>
              <a:rPr lang="sk-SK" sz="4800" dirty="0"/>
            </a:br>
            <a:br>
              <a:rPr lang="sk-SK" sz="4800" dirty="0"/>
            </a:br>
            <a:r>
              <a:rPr lang="sk-SK" sz="4800" dirty="0">
                <a:solidFill>
                  <a:srgbClr val="FF0000"/>
                </a:solidFill>
              </a:rPr>
              <a:t>Časté nedostatky :</a:t>
            </a:r>
            <a:br>
              <a:rPr lang="sk-SK" sz="4800" dirty="0"/>
            </a:br>
            <a:r>
              <a:rPr lang="sk-SK" sz="1000" dirty="0"/>
              <a:t> </a:t>
            </a:r>
            <a:br>
              <a:rPr lang="sk-SK" sz="4800" dirty="0"/>
            </a:br>
            <a:r>
              <a:rPr lang="sk-SK" sz="2000" dirty="0"/>
              <a:t>§ 9 </a:t>
            </a:r>
            <a:r>
              <a:rPr lang="sk-SK" sz="2800" dirty="0"/>
              <a:t>	         	</a:t>
            </a:r>
            <a:r>
              <a:rPr lang="sk-SK" sz="1600" b="0" dirty="0"/>
              <a:t>Výročná správa obsah a   	        	         		zverejňovanie</a:t>
            </a:r>
            <a:br>
              <a:rPr lang="sk-SK" sz="2000" b="0" dirty="0"/>
            </a:br>
            <a:r>
              <a:rPr lang="sk-SK" sz="2000" dirty="0"/>
              <a:t>§ 16 ods. 2  	</a:t>
            </a:r>
            <a:r>
              <a:rPr lang="sk-SK" sz="1600" b="0" dirty="0"/>
              <a:t>talentovaní športovci</a:t>
            </a:r>
            <a:br>
              <a:rPr lang="sk-SK" sz="2000" dirty="0"/>
            </a:br>
            <a:r>
              <a:rPr lang="sk-SK" sz="2000" dirty="0"/>
              <a:t>§ 17 ods. 1    	</a:t>
            </a:r>
            <a:r>
              <a:rPr lang="sk-SK" sz="1600" b="0" dirty="0"/>
              <a:t>zverejňovanie </a:t>
            </a:r>
            <a:br>
              <a:rPr lang="sk-SK" sz="1600" b="0" dirty="0"/>
            </a:br>
            <a:r>
              <a:rPr lang="sk-SK" sz="1600" b="0" dirty="0"/>
              <a:t>                          	na webe a v ISŠ</a:t>
            </a:r>
            <a:br>
              <a:rPr lang="sk-SK" sz="2000" dirty="0"/>
            </a:br>
            <a:r>
              <a:rPr lang="sk-SK" sz="2000" dirty="0"/>
              <a:t>§ 66 ods. 3 písm d) </a:t>
            </a:r>
            <a:r>
              <a:rPr lang="sk-SK" sz="1600" b="0" dirty="0"/>
              <a:t>samostatný </a:t>
            </a:r>
            <a:br>
              <a:rPr lang="sk-SK" sz="1600" b="0" dirty="0"/>
            </a:br>
            <a:r>
              <a:rPr lang="sk-SK" sz="1600" b="0" dirty="0"/>
              <a:t>	            	bankový účet </a:t>
            </a:r>
            <a:br>
              <a:rPr lang="sk-SK" sz="1600" b="0" dirty="0"/>
            </a:br>
            <a:r>
              <a:rPr lang="sk-SK" sz="2000" dirty="0"/>
              <a:t>§ 81 ods. 1 písm m) n)  </a:t>
            </a:r>
            <a:r>
              <a:rPr lang="sk-SK" sz="1600" b="0" dirty="0"/>
              <a:t>údaje o 					kontrolórovi</a:t>
            </a:r>
            <a:br>
              <a:rPr lang="sk-SK" sz="2000" b="0" dirty="0"/>
            </a:br>
            <a:br>
              <a:rPr lang="sk-SK" sz="2000" b="0" dirty="0"/>
            </a:br>
            <a:r>
              <a:rPr lang="sk-SK" sz="2000" b="0" i="1" dirty="0"/>
              <a:t>a to je len malinká časť</a:t>
            </a:r>
            <a:br>
              <a:rPr lang="sk-SK" sz="2000" b="0" i="1" dirty="0"/>
            </a:br>
            <a:r>
              <a:rPr lang="sk-SK" sz="2000" b="0" i="1" dirty="0"/>
              <a:t>opakujúcich sa nedostatkov  </a:t>
            </a:r>
            <a:endParaRPr i="1" dirty="0"/>
          </a:p>
        </p:txBody>
      </p:sp>
      <p:sp>
        <p:nvSpPr>
          <p:cNvPr id="177" name="Google Shape;177;p17"/>
          <p:cNvSpPr txBox="1"/>
          <p:nvPr/>
        </p:nvSpPr>
        <p:spPr>
          <a:xfrm>
            <a:off x="974785" y="767750"/>
            <a:ext cx="1448740" cy="133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6600" b="1" dirty="0">
                <a:solidFill>
                  <a:srgbClr val="FF0000"/>
                </a:solidFill>
                <a:latin typeface="Poppins"/>
                <a:cs typeface="Poppins"/>
                <a:sym typeface="Poppins"/>
              </a:rPr>
              <a:t>!</a:t>
            </a:r>
            <a:endParaRPr sz="6600" dirty="0">
              <a:solidFill>
                <a:srgbClr val="FF0000"/>
              </a:solidFill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8498B15-705F-4403-B7D0-FE399C3CC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682" y="4326565"/>
            <a:ext cx="2347163" cy="8169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2D756849-539F-4B36-BD11-B458F0D0A2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76" t="14726" r="2194" b="6807"/>
          <a:stretch/>
        </p:blipFill>
        <p:spPr>
          <a:xfrm>
            <a:off x="2036629" y="909938"/>
            <a:ext cx="6393244" cy="4043009"/>
          </a:xfrm>
          <a:prstGeom prst="rect">
            <a:avLst/>
          </a:prstGeom>
        </p:spPr>
      </p:pic>
      <p:sp>
        <p:nvSpPr>
          <p:cNvPr id="319" name="Google Shape;319;p29"/>
          <p:cNvSpPr txBox="1">
            <a:spLocks noGrp="1"/>
          </p:cNvSpPr>
          <p:nvPr>
            <p:ph type="subTitle" idx="4294967295"/>
          </p:nvPr>
        </p:nvSpPr>
        <p:spPr>
          <a:xfrm>
            <a:off x="2457095" y="137148"/>
            <a:ext cx="6393244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0070C0"/>
                </a:solidFill>
              </a:rPr>
              <a:t>Príklad dobrej praxe pri zverejňovaní podľa § 17 ZoŠ – formou odkazov</a:t>
            </a:r>
          </a:p>
          <a:p>
            <a:pPr marL="0" lvl="0" indent="0">
              <a:buNone/>
            </a:pPr>
            <a:r>
              <a:rPr lang="sk-SK" sz="1000" u="sng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https://sport.iedu.sk/system/download/</a:t>
            </a:r>
            <a:r>
              <a:rPr lang="sk-SK" sz="1000" u="sng" dirty="0">
                <a:solidFill>
                  <a:schemeClr val="accent3">
                    <a:lumMod val="75000"/>
                  </a:schemeClr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853306B5D0354096897E918000940CC9-1DC9EC2C1F8A71A551E6A666CB70D85B</a:t>
            </a:r>
            <a:endParaRPr sz="1400" u="sng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24" name="Google Shape;324;p29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3DFE1F59-2148-4077-B15E-F92C6904D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20" y="600348"/>
            <a:ext cx="2314575" cy="1981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1410EB6-FE4F-4D64-A5F2-A1F17C9DC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20" y="3071587"/>
            <a:ext cx="3255447" cy="1598654"/>
          </a:xfrm>
        </p:spPr>
        <p:txBody>
          <a:bodyPr/>
          <a:lstStyle/>
          <a:p>
            <a:r>
              <a:rPr lang="sk-SK" sz="1400" b="0" dirty="0">
                <a:latin typeface="+mj-lt"/>
              </a:rPr>
              <a:t>Pri zverejňovaní informácií o členoch najvyššieho orgánu  POZOR na GDPR</a:t>
            </a:r>
            <a:br>
              <a:rPr lang="sk-SK" sz="1400" b="0" dirty="0">
                <a:latin typeface="+mj-lt"/>
              </a:rPr>
            </a:br>
            <a:br>
              <a:rPr lang="sk-SK" sz="1400" b="0" dirty="0">
                <a:latin typeface="+mj-lt"/>
              </a:rPr>
            </a:br>
            <a:r>
              <a:rPr lang="sk-SK" sz="1000" b="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zdroj: </a:t>
            </a:r>
            <a:r>
              <a:rPr lang="sk-SK" sz="1000" b="0" u="sng" dirty="0">
                <a:solidFill>
                  <a:schemeClr val="accent3">
                    <a:lumMod val="75000"/>
                  </a:schemeClr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https://mushing.sk/szpz/kluby/</a:t>
            </a:r>
            <a:br>
              <a:rPr lang="sk-SK" sz="1000" b="0" u="sng" dirty="0">
                <a:solidFill>
                  <a:schemeClr val="accent3">
                    <a:lumMod val="75000"/>
                  </a:schemeClr>
                </a:solidFill>
                <a:latin typeface="+mj-lt"/>
              </a:rPr>
            </a:br>
            <a:br>
              <a:rPr lang="sk-SK" sz="1000" b="0" u="sng" dirty="0">
                <a:solidFill>
                  <a:schemeClr val="accent3">
                    <a:lumMod val="75000"/>
                  </a:schemeClr>
                </a:solidFill>
                <a:latin typeface="+mj-lt"/>
              </a:rPr>
            </a:br>
            <a:endParaRPr lang="sk-SK" sz="1000" u="sng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19" name="Google Shape;319;p29"/>
          <p:cNvSpPr txBox="1">
            <a:spLocks noGrp="1"/>
          </p:cNvSpPr>
          <p:nvPr>
            <p:ph type="body" idx="1"/>
          </p:nvPr>
        </p:nvSpPr>
        <p:spPr>
          <a:xfrm>
            <a:off x="2456628" y="110309"/>
            <a:ext cx="5822382" cy="5130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0070C0"/>
                </a:solidFill>
              </a:rPr>
              <a:t>Príklad dobrej praxe pri zverejňovaní podľa § 17 /1/ písm b)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sk-SK" sz="1400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6" name="Zástupný objekt pre text 5">
            <a:extLst>
              <a:ext uri="{FF2B5EF4-FFF2-40B4-BE49-F238E27FC236}">
                <a16:creationId xmlns:a16="http://schemas.microsoft.com/office/drawing/2014/main" id="{92C0BE73-A9D3-46A4-8C9E-AE78E58F06C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24" name="Google Shape;324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3DFE1F59-2148-4077-B15E-F92C6904D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20" y="600348"/>
            <a:ext cx="2314575" cy="198120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3D855962-A974-4F10-90B0-9E9240DDED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22" t="9096" r="61901" b="3203"/>
          <a:stretch/>
        </p:blipFill>
        <p:spPr>
          <a:xfrm>
            <a:off x="3397967" y="639261"/>
            <a:ext cx="4813825" cy="437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45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9"/>
          <p:cNvSpPr txBox="1">
            <a:spLocks noGrp="1"/>
          </p:cNvSpPr>
          <p:nvPr>
            <p:ph type="subTitle" idx="4294967295"/>
          </p:nvPr>
        </p:nvSpPr>
        <p:spPr>
          <a:xfrm>
            <a:off x="1982648" y="137148"/>
            <a:ext cx="6447225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0070C0"/>
                </a:solidFill>
              </a:rPr>
              <a:t>Príklad dobrej praxe pri zverejňovaní podľa § 17 /1/ písm b)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sk-SK" sz="1400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24" name="Google Shape;324;p29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3DFE1F59-2148-4077-B15E-F92C6904D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20" y="600348"/>
            <a:ext cx="2314575" cy="1981200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9779963D-BC9A-4421-9F04-4CCF9764F6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9" t="8569" r="67934" b="15845"/>
          <a:stretch/>
        </p:blipFill>
        <p:spPr>
          <a:xfrm>
            <a:off x="2728086" y="595602"/>
            <a:ext cx="5803046" cy="4511757"/>
          </a:xfrm>
          <a:prstGeom prst="rect">
            <a:avLst/>
          </a:prstGeo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B40F3F9A-CF2D-463C-ADF2-4C594FC8ED19}"/>
              </a:ext>
            </a:extLst>
          </p:cNvPr>
          <p:cNvSpPr/>
          <p:nvPr/>
        </p:nvSpPr>
        <p:spPr>
          <a:xfrm>
            <a:off x="142520" y="3368123"/>
            <a:ext cx="349890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Pri zverejňovaní informácií o členoch najvyššieho orgánu  POZOR na GDPR</a:t>
            </a:r>
          </a:p>
          <a:p>
            <a:endParaRPr lang="sk-SK" dirty="0"/>
          </a:p>
          <a:p>
            <a:r>
              <a:rPr lang="sk-SK" sz="1000" dirty="0">
                <a:solidFill>
                  <a:schemeClr val="accent3">
                    <a:lumMod val="75000"/>
                  </a:schemeClr>
                </a:solidFill>
              </a:rPr>
              <a:t>zdroj: </a:t>
            </a:r>
            <a:r>
              <a:rPr lang="sk-SK" sz="1000" u="sng" dirty="0">
                <a:solidFill>
                  <a:schemeClr val="accent3">
                    <a:lumMod val="75000"/>
                  </a:schemeClr>
                </a:solidFill>
              </a:rPr>
              <a:t>https</a:t>
            </a:r>
            <a:r>
              <a:rPr lang="sk-SK" sz="1000" u="sng" dirty="0">
                <a:solidFill>
                  <a:schemeClr val="accent3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://www.wushuslovakia.sk/sacw-o-nas</a:t>
            </a:r>
            <a:r>
              <a:rPr lang="sk-SK" sz="1000" u="sng" dirty="0">
                <a:solidFill>
                  <a:schemeClr val="accent3">
                    <a:lumMod val="75000"/>
                  </a:schemeClr>
                </a:solidFill>
              </a:rPr>
              <a:t>/clenovia-sacw/</a:t>
            </a:r>
            <a:endParaRPr lang="sk-SK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22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5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429" name="Google Shape;429;p35"/>
          <p:cNvSpPr txBox="1">
            <a:spLocks noGrp="1"/>
          </p:cNvSpPr>
          <p:nvPr>
            <p:ph type="body" idx="4294967295"/>
          </p:nvPr>
        </p:nvSpPr>
        <p:spPr>
          <a:xfrm>
            <a:off x="403325" y="444300"/>
            <a:ext cx="2119500" cy="42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400" b="1" dirty="0">
                <a:latin typeface="Poppins"/>
                <a:ea typeface="Poppins"/>
                <a:cs typeface="Poppins"/>
                <a:sym typeface="Poppins"/>
              </a:rPr>
              <a:t>Desktop project</a:t>
            </a:r>
            <a:endParaRPr sz="3400" dirty="0"/>
          </a:p>
        </p:txBody>
      </p:sp>
      <p:sp>
        <p:nvSpPr>
          <p:cNvPr id="430" name="Google Shape;430;p35"/>
          <p:cNvSpPr txBox="1">
            <a:spLocks noGrp="1"/>
          </p:cNvSpPr>
          <p:nvPr>
            <p:ph type="body" idx="4294967295"/>
          </p:nvPr>
        </p:nvSpPr>
        <p:spPr>
          <a:xfrm>
            <a:off x="6621175" y="444300"/>
            <a:ext cx="2119500" cy="42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sk-SK" sz="1200" dirty="0"/>
              <a:t>Prednášku nájdete na stránke MŠVVaŠ SR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sk-SK" sz="1200" dirty="0"/>
              <a:t>Časť: šport / HKŠ 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sk-SK" sz="1200" u="sng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Adresár: 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sk-SK" sz="1200" u="sng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Pomocné manuály a vzorová dokumentácia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sk-SK" sz="1200" u="sng" dirty="0">
              <a:solidFill>
                <a:srgbClr val="0070C0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sk-SK" sz="1200" u="sng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https://www.minedu.sk/pomocne-manualy-a-vzorova-dokumentacia/</a:t>
            </a:r>
            <a:endParaRPr lang="sk-SK" sz="1200" u="sng" dirty="0">
              <a:solidFill>
                <a:srgbClr val="0070C0"/>
              </a:solidFill>
            </a:endParaRPr>
          </a:p>
        </p:txBody>
      </p:sp>
      <p:grpSp>
        <p:nvGrpSpPr>
          <p:cNvPr id="431" name="Google Shape;431;p35"/>
          <p:cNvGrpSpPr/>
          <p:nvPr/>
        </p:nvGrpSpPr>
        <p:grpSpPr>
          <a:xfrm>
            <a:off x="2300899" y="1241129"/>
            <a:ext cx="4542205" cy="2661224"/>
            <a:chOff x="2300899" y="1241129"/>
            <a:chExt cx="4542205" cy="2661224"/>
          </a:xfrm>
        </p:grpSpPr>
        <p:sp>
          <p:nvSpPr>
            <p:cNvPr id="432" name="Google Shape;432;p35"/>
            <p:cNvSpPr/>
            <p:nvPr/>
          </p:nvSpPr>
          <p:spPr>
            <a:xfrm>
              <a:off x="2672349" y="1241129"/>
              <a:ext cx="3797910" cy="2542169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35"/>
            <p:cNvSpPr/>
            <p:nvPr/>
          </p:nvSpPr>
          <p:spPr>
            <a:xfrm>
              <a:off x="2300899" y="3832321"/>
              <a:ext cx="4542205" cy="70032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35"/>
            <p:cNvSpPr/>
            <p:nvPr/>
          </p:nvSpPr>
          <p:spPr>
            <a:xfrm>
              <a:off x="2300899" y="3776295"/>
              <a:ext cx="4541505" cy="56025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35"/>
            <p:cNvSpPr/>
            <p:nvPr/>
          </p:nvSpPr>
          <p:spPr>
            <a:xfrm>
              <a:off x="4235243" y="3776295"/>
              <a:ext cx="665106" cy="35016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6" name="Google Shape;436;p35"/>
          <p:cNvPicPr preferRelativeResize="0"/>
          <p:nvPr/>
        </p:nvPicPr>
        <p:blipFill rotWithShape="1">
          <a:blip r:embed="rId4">
            <a:alphaModFix/>
          </a:blip>
          <a:srcRect b="6620"/>
          <a:stretch/>
        </p:blipFill>
        <p:spPr>
          <a:xfrm>
            <a:off x="2808075" y="1387850"/>
            <a:ext cx="3530550" cy="224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EA2C218E-9865-46E9-8171-5692258486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34" t="8741" r="58241" b="20831"/>
          <a:stretch/>
        </p:blipFill>
        <p:spPr>
          <a:xfrm>
            <a:off x="2808075" y="1387850"/>
            <a:ext cx="3530550" cy="224267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6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442" name="Google Shape;442;p36"/>
          <p:cNvSpPr txBox="1">
            <a:spLocks noGrp="1"/>
          </p:cNvSpPr>
          <p:nvPr>
            <p:ph type="ctrTitle" idx="4294967295"/>
          </p:nvPr>
        </p:nvSpPr>
        <p:spPr>
          <a:xfrm>
            <a:off x="2513973" y="608966"/>
            <a:ext cx="5299842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8000" dirty="0"/>
              <a:t>Ďakujem </a:t>
            </a:r>
            <a:endParaRPr sz="8000" dirty="0"/>
          </a:p>
        </p:txBody>
      </p:sp>
      <p:sp>
        <p:nvSpPr>
          <p:cNvPr id="443" name="Google Shape;443;p36"/>
          <p:cNvSpPr txBox="1">
            <a:spLocks noGrp="1"/>
          </p:cNvSpPr>
          <p:nvPr>
            <p:ph type="subTitle" idx="4294967295"/>
          </p:nvPr>
        </p:nvSpPr>
        <p:spPr>
          <a:xfrm>
            <a:off x="785004" y="1909508"/>
            <a:ext cx="7453222" cy="2921283"/>
          </a:xfrm>
          <a:prstGeom prst="rect">
            <a:avLst/>
          </a:prstGeom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dirty="0"/>
              <a:t>Ing. Mariana </a:t>
            </a:r>
            <a:r>
              <a:rPr lang="sk-SK" b="1" dirty="0"/>
              <a:t>Dvorščíková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dirty="0"/>
              <a:t>Hlavný kontrolór športu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sz="1200" dirty="0">
              <a:solidFill>
                <a:srgbClr val="0070C0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2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mariana.dvorscikova@minedu.sk</a:t>
            </a:r>
            <a:endParaRPr lang="sk-SK" sz="1200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200" dirty="0"/>
              <a:t>Stromová 9, 831 01 Bratislava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sk-SK" sz="1200" u="sng" dirty="0">
              <a:solidFill>
                <a:srgbClr val="0070C0"/>
              </a:solidFill>
            </a:endParaRPr>
          </a:p>
          <a:p>
            <a:pPr marL="0" lvl="0" indent="0" algn="r">
              <a:buClr>
                <a:schemeClr val="dk1"/>
              </a:buClr>
              <a:buSzPts val="1100"/>
              <a:buNone/>
            </a:pPr>
            <a:r>
              <a:rPr lang="sk-SK" sz="1200" dirty="0">
                <a:solidFill>
                  <a:schemeClr val="tx1"/>
                </a:solidFill>
              </a:rPr>
              <a:t>	V Bratislave 9. 2. 2023</a:t>
            </a:r>
          </a:p>
        </p:txBody>
      </p:sp>
      <p:grpSp>
        <p:nvGrpSpPr>
          <p:cNvPr id="444" name="Google Shape;444;p36"/>
          <p:cNvGrpSpPr/>
          <p:nvPr/>
        </p:nvGrpSpPr>
        <p:grpSpPr>
          <a:xfrm>
            <a:off x="1812552" y="1460659"/>
            <a:ext cx="345971" cy="325505"/>
            <a:chOff x="5972700" y="2330200"/>
            <a:chExt cx="411625" cy="387275"/>
          </a:xfrm>
        </p:grpSpPr>
        <p:sp>
          <p:nvSpPr>
            <p:cNvPr id="445" name="Google Shape;445;p3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"/>
          <p:cNvSpPr txBox="1">
            <a:spLocks noGrp="1"/>
          </p:cNvSpPr>
          <p:nvPr>
            <p:ph type="title"/>
          </p:nvPr>
        </p:nvSpPr>
        <p:spPr>
          <a:xfrm>
            <a:off x="457199" y="414069"/>
            <a:ext cx="5861875" cy="13284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rgbClr val="FF0000"/>
                </a:solidFill>
              </a:rPr>
              <a:t>Nedostatky vo výročných správach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55" name="Google Shape;155;p15"/>
          <p:cNvSpPr txBox="1">
            <a:spLocks noGrp="1"/>
          </p:cNvSpPr>
          <p:nvPr>
            <p:ph type="body" idx="1"/>
          </p:nvPr>
        </p:nvSpPr>
        <p:spPr>
          <a:xfrm>
            <a:off x="698740" y="1649802"/>
            <a:ext cx="5591185" cy="3163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b="1" dirty="0">
                <a:solidFill>
                  <a:srgbClr val="000000"/>
                </a:solidFill>
              </a:rPr>
              <a:t>§ 9 ods. 5 a 6 určuje obsah výročnej správy</a:t>
            </a:r>
            <a:endParaRPr lang="sk-SK" i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dirty="0">
                <a:solidFill>
                  <a:srgbClr val="000000"/>
                </a:solidFill>
              </a:rPr>
              <a:t>Obsah sa týka všetkých športových organizácií , ktoré majú príjem z verejných prostriedkov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i="1" dirty="0">
              <a:solidFill>
                <a:srgbClr val="000000"/>
              </a:solidFill>
            </a:endParaRP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sk-SK" b="1" dirty="0">
                <a:solidFill>
                  <a:srgbClr val="000000"/>
                </a:solidFill>
              </a:rPr>
              <a:t>§ 9 ods. 4 </a:t>
            </a:r>
            <a:r>
              <a:rPr lang="sk-SK" dirty="0">
                <a:solidFill>
                  <a:srgbClr val="000000"/>
                </a:solidFill>
              </a:rPr>
              <a:t>určuje kto má povinnosť mať ročnú účtovnú závierku a výročnú správu </a:t>
            </a:r>
            <a:r>
              <a:rPr lang="sk-SK" b="1" dirty="0">
                <a:solidFill>
                  <a:srgbClr val="000000"/>
                </a:solidFill>
              </a:rPr>
              <a:t>overenú audítorom </a:t>
            </a:r>
          </a:p>
          <a:p>
            <a:pPr marL="285750" lvl="0" indent="-285750">
              <a:buClr>
                <a:schemeClr val="dk1"/>
              </a:buClr>
              <a:buSzPts val="1100"/>
              <a:buFontTx/>
              <a:buChar char="-"/>
            </a:pPr>
            <a:r>
              <a:rPr lang="sk-SK" b="1" i="1" dirty="0">
                <a:solidFill>
                  <a:srgbClr val="000000"/>
                </a:solidFill>
              </a:rPr>
              <a:t>príjem verejných prostriedkov </a:t>
            </a:r>
            <a:r>
              <a:rPr lang="sk-SK" b="1" i="1" dirty="0">
                <a:solidFill>
                  <a:srgbClr val="0070C0"/>
                </a:solidFill>
              </a:rPr>
              <a:t>nad 250.000  €</a:t>
            </a:r>
            <a:endParaRPr lang="sk-SK" b="1" i="1" dirty="0">
              <a:solidFill>
                <a:srgbClr val="000000"/>
              </a:solidFill>
            </a:endParaRP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sk-SK" dirty="0">
                <a:solidFill>
                  <a:srgbClr val="000000"/>
                </a:solidFill>
              </a:rPr>
              <a:t>alebo</a:t>
            </a:r>
          </a:p>
          <a:p>
            <a:pPr marL="285750" lvl="0" indent="-285750">
              <a:buClr>
                <a:schemeClr val="dk1"/>
              </a:buClr>
              <a:buSzPts val="1100"/>
              <a:buFontTx/>
              <a:buChar char="-"/>
            </a:pPr>
            <a:r>
              <a:rPr lang="sk-SK" b="1" i="1" dirty="0">
                <a:solidFill>
                  <a:srgbClr val="000000"/>
                </a:solidFill>
              </a:rPr>
              <a:t>všetky príjmy presiahli </a:t>
            </a:r>
            <a:r>
              <a:rPr lang="sk-SK" b="1" i="1" dirty="0">
                <a:solidFill>
                  <a:srgbClr val="0070C0"/>
                </a:solidFill>
              </a:rPr>
              <a:t>800.000 € 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sk-SK" i="1" dirty="0">
              <a:solidFill>
                <a:srgbClr val="000000"/>
              </a:solidFill>
            </a:endParaRP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052B3EB6-B8B7-4154-8E35-1CC9D0DEDC7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536875" y="1353264"/>
            <a:ext cx="2454600" cy="2994450"/>
          </a:xfrm>
        </p:spPr>
        <p:txBody>
          <a:bodyPr/>
          <a:lstStyle/>
          <a:p>
            <a:r>
              <a:rPr lang="sk-SK" dirty="0"/>
              <a:t>     SANKCIE: </a:t>
            </a:r>
          </a:p>
          <a:p>
            <a:pPr marL="139700" indent="0">
              <a:buNone/>
            </a:pPr>
            <a:endParaRPr lang="sk-SK" sz="800" dirty="0"/>
          </a:p>
          <a:p>
            <a:pPr marL="139700" indent="0">
              <a:buNone/>
            </a:pPr>
            <a:r>
              <a:rPr lang="sk-SK" dirty="0"/>
              <a:t>Správny delikt podľa</a:t>
            </a:r>
          </a:p>
          <a:p>
            <a:pPr marL="139700" indent="0">
              <a:buNone/>
            </a:pPr>
            <a:r>
              <a:rPr lang="sk-SK" dirty="0"/>
              <a:t>§ 95 /1/ písm. g) a h)</a:t>
            </a:r>
          </a:p>
          <a:p>
            <a:pPr marL="139700" indent="0">
              <a:buNone/>
            </a:pPr>
            <a:r>
              <a:rPr lang="sk-SK" dirty="0">
                <a:solidFill>
                  <a:srgbClr val="FF0000"/>
                </a:solidFill>
              </a:rPr>
              <a:t>Možná pokuta za nevypracovanie</a:t>
            </a:r>
          </a:p>
          <a:p>
            <a:pPr marL="139700" indent="0">
              <a:buNone/>
            </a:pPr>
            <a:r>
              <a:rPr lang="sk-SK" dirty="0">
                <a:solidFill>
                  <a:srgbClr val="FF0000"/>
                </a:solidFill>
              </a:rPr>
              <a:t>Od 100 – 10.000 €</a:t>
            </a:r>
          </a:p>
          <a:p>
            <a:pPr marL="139700" indent="0">
              <a:buNone/>
            </a:pPr>
            <a:r>
              <a:rPr lang="sk-SK" dirty="0">
                <a:solidFill>
                  <a:srgbClr val="FF0000"/>
                </a:solidFill>
              </a:rPr>
              <a:t>-------------------</a:t>
            </a:r>
          </a:p>
          <a:p>
            <a:pPr marL="139700" indent="0">
              <a:buNone/>
            </a:pPr>
            <a:r>
              <a:rPr lang="sk-SK" dirty="0">
                <a:solidFill>
                  <a:schemeClr val="tx1"/>
                </a:solidFill>
              </a:rPr>
              <a:t>Porušenie § 67 /2/ d)</a:t>
            </a:r>
          </a:p>
          <a:p>
            <a:pPr marL="139700" indent="0">
              <a:buNone/>
            </a:pPr>
            <a:r>
              <a:rPr lang="sk-SK" dirty="0">
                <a:solidFill>
                  <a:srgbClr val="FF0000"/>
                </a:solidFill>
              </a:rPr>
              <a:t>Strata spôsobilosti </a:t>
            </a:r>
            <a:r>
              <a:rPr lang="sk-SK" dirty="0"/>
              <a:t>prijímateľa verejných prostriedkov</a:t>
            </a:r>
          </a:p>
          <a:p>
            <a:pPr marL="139700" indent="0">
              <a:buNone/>
            </a:pPr>
            <a:endParaRPr lang="sk-SK" dirty="0"/>
          </a:p>
        </p:txBody>
      </p:sp>
      <p:sp>
        <p:nvSpPr>
          <p:cNvPr id="157" name="Google Shape;157;p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>
            <a:off x="6599207" y="1649802"/>
            <a:ext cx="2392267" cy="2050930"/>
            <a:chOff x="1926141" y="1001650"/>
            <a:chExt cx="423184" cy="355600"/>
          </a:xfrm>
        </p:grpSpPr>
        <p:sp>
          <p:nvSpPr>
            <p:cNvPr id="159" name="Google Shape;159;p15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1926141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Obrázok 1">
            <a:extLst>
              <a:ext uri="{FF2B5EF4-FFF2-40B4-BE49-F238E27FC236}">
                <a16:creationId xmlns:a16="http://schemas.microsoft.com/office/drawing/2014/main" id="{015CEA3F-BE21-4D7C-8BDE-432760039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699" y="113924"/>
            <a:ext cx="181066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90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"/>
          <p:cNvSpPr txBox="1">
            <a:spLocks noGrp="1"/>
          </p:cNvSpPr>
          <p:nvPr>
            <p:ph type="title"/>
          </p:nvPr>
        </p:nvSpPr>
        <p:spPr>
          <a:xfrm>
            <a:off x="457199" y="414069"/>
            <a:ext cx="5861875" cy="13284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rgbClr val="FF0000"/>
                </a:solidFill>
              </a:rPr>
              <a:t>Nedostatky vo výročných správach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55" name="Google Shape;155;p15"/>
          <p:cNvSpPr txBox="1">
            <a:spLocks noGrp="1"/>
          </p:cNvSpPr>
          <p:nvPr>
            <p:ph type="body" idx="1"/>
          </p:nvPr>
        </p:nvSpPr>
        <p:spPr>
          <a:xfrm>
            <a:off x="698740" y="1649802"/>
            <a:ext cx="5591185" cy="3163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b="1" dirty="0">
                <a:solidFill>
                  <a:srgbClr val="000000"/>
                </a:solidFill>
              </a:rPr>
              <a:t>§ 9 ods. 7</a:t>
            </a:r>
            <a:endParaRPr lang="sk-SK" i="1" dirty="0">
              <a:solidFill>
                <a:srgbClr val="000000"/>
              </a:solidFill>
            </a:endParaRP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sk-SK" dirty="0"/>
              <a:t>Výročná správa sa </a:t>
            </a:r>
            <a:r>
              <a:rPr lang="sk-SK" b="1" dirty="0">
                <a:solidFill>
                  <a:srgbClr val="00B050"/>
                </a:solidFill>
              </a:rPr>
              <a:t>vypracúva</a:t>
            </a:r>
            <a:r>
              <a:rPr lang="sk-SK" dirty="0"/>
              <a:t> </a:t>
            </a:r>
            <a:r>
              <a:rPr lang="sk-SK" dirty="0">
                <a:solidFill>
                  <a:srgbClr val="0070C0"/>
                </a:solidFill>
              </a:rPr>
              <a:t>v termíne určenom najvyšším orgánom športovej organizácie</a:t>
            </a:r>
            <a:r>
              <a:rPr lang="sk-SK" dirty="0"/>
              <a:t> alebo v termíne </a:t>
            </a:r>
            <a:r>
              <a:rPr lang="sk-SK" dirty="0">
                <a:solidFill>
                  <a:srgbClr val="00B050"/>
                </a:solidFill>
              </a:rPr>
              <a:t>určenom zakladajúcim dokumentom</a:t>
            </a:r>
            <a:r>
              <a:rPr lang="sk-SK" dirty="0"/>
              <a:t>, </a:t>
            </a:r>
            <a:r>
              <a:rPr lang="sk-SK" b="1" dirty="0">
                <a:solidFill>
                  <a:srgbClr val="FF0000"/>
                </a:solidFill>
              </a:rPr>
              <a:t>najneskôr do</a:t>
            </a:r>
            <a:r>
              <a:rPr lang="sk-SK" sz="1800" b="1" dirty="0">
                <a:solidFill>
                  <a:srgbClr val="FF0000"/>
                </a:solidFill>
              </a:rPr>
              <a:t> 6 </a:t>
            </a:r>
            <a:r>
              <a:rPr lang="sk-SK" b="1" dirty="0">
                <a:solidFill>
                  <a:srgbClr val="FF0000"/>
                </a:solidFill>
              </a:rPr>
              <a:t>mesiacov </a:t>
            </a:r>
            <a:r>
              <a:rPr lang="sk-SK" dirty="0"/>
              <a:t>od skončenia účtovného obdobia. 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sk-SK" dirty="0"/>
              <a:t>Výročná správa </a:t>
            </a:r>
            <a:r>
              <a:rPr lang="sk-SK" b="1" dirty="0"/>
              <a:t>musí byť </a:t>
            </a:r>
            <a:r>
              <a:rPr lang="sk-SK" b="1" dirty="0">
                <a:solidFill>
                  <a:srgbClr val="FF0000"/>
                </a:solidFill>
              </a:rPr>
              <a:t>do </a:t>
            </a:r>
            <a:r>
              <a:rPr lang="sk-SK" sz="1800" b="1" dirty="0">
                <a:solidFill>
                  <a:srgbClr val="FF0000"/>
                </a:solidFill>
              </a:rPr>
              <a:t>15 </a:t>
            </a:r>
            <a:r>
              <a:rPr lang="sk-SK" b="1" dirty="0">
                <a:solidFill>
                  <a:srgbClr val="FF0000"/>
                </a:solidFill>
              </a:rPr>
              <a:t>dní po </a:t>
            </a:r>
            <a:r>
              <a:rPr lang="sk-SK" b="1" dirty="0">
                <a:solidFill>
                  <a:srgbClr val="00B050"/>
                </a:solidFill>
              </a:rPr>
              <a:t>prerokovaní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dirty="0"/>
              <a:t>najvyšším orgánom športovej organizácie </a:t>
            </a:r>
            <a:r>
              <a:rPr lang="sk-SK" b="1" dirty="0">
                <a:solidFill>
                  <a:srgbClr val="FF0000"/>
                </a:solidFill>
              </a:rPr>
              <a:t>zverejnená a uložená</a:t>
            </a:r>
            <a:r>
              <a:rPr lang="sk-SK" dirty="0"/>
              <a:t> v registri účtovných závierok podľa osobitného predpisu,</a:t>
            </a:r>
            <a:r>
              <a:rPr lang="sk-SK" b="1" i="1" baseline="30000" dirty="0">
                <a:hlinkClick r:id="rId3" tooltip="Odkaz na predpis alebo ustanovenie"/>
              </a:rPr>
              <a:t>9</a:t>
            </a:r>
            <a:r>
              <a:rPr lang="sk-SK" b="1" i="1" dirty="0">
                <a:hlinkClick r:id="rId3" tooltip="Odkaz na predpis alebo ustanovenie"/>
              </a:rPr>
              <a:t>)</a:t>
            </a:r>
            <a:r>
              <a:rPr lang="sk-SK" dirty="0"/>
              <a:t> </a:t>
            </a:r>
            <a:r>
              <a:rPr lang="sk-SK" b="1" dirty="0">
                <a:solidFill>
                  <a:srgbClr val="008000"/>
                </a:solidFill>
              </a:rPr>
              <a:t>najneskôr do 31. júla </a:t>
            </a:r>
            <a:r>
              <a:rPr lang="sk-SK" dirty="0"/>
              <a:t>nasledujúceho kalendárneho roka po skončení účtovného obdobia.</a:t>
            </a:r>
            <a:endParaRPr lang="sk-SK" i="1" dirty="0">
              <a:solidFill>
                <a:srgbClr val="000000"/>
              </a:solidFill>
            </a:endParaRP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052B3EB6-B8B7-4154-8E35-1CC9D0DEDC7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536875" y="1353264"/>
            <a:ext cx="2454600" cy="2994450"/>
          </a:xfrm>
        </p:spPr>
        <p:txBody>
          <a:bodyPr/>
          <a:lstStyle/>
          <a:p>
            <a:r>
              <a:rPr lang="sk-SK" dirty="0"/>
              <a:t>     SANKCIE: </a:t>
            </a:r>
          </a:p>
          <a:p>
            <a:pPr marL="139700" indent="0">
              <a:buNone/>
            </a:pPr>
            <a:endParaRPr lang="sk-SK" dirty="0"/>
          </a:p>
          <a:p>
            <a:pPr marL="139700" indent="0">
              <a:buNone/>
            </a:pPr>
            <a:r>
              <a:rPr lang="sk-SK" dirty="0"/>
              <a:t>Porušenie </a:t>
            </a:r>
          </a:p>
          <a:p>
            <a:pPr marL="139700" indent="0">
              <a:buNone/>
            </a:pPr>
            <a:r>
              <a:rPr lang="sk-SK" dirty="0"/>
              <a:t>§ 67 /2/ písm e)</a:t>
            </a:r>
          </a:p>
          <a:p>
            <a:pPr marL="139700" indent="0">
              <a:buNone/>
            </a:pPr>
            <a:endParaRPr lang="sk-SK" sz="900" dirty="0">
              <a:solidFill>
                <a:srgbClr val="FF0000"/>
              </a:solidFill>
            </a:endParaRPr>
          </a:p>
          <a:p>
            <a:pPr marL="139700" indent="0">
              <a:buNone/>
            </a:pPr>
            <a:r>
              <a:rPr lang="sk-SK" dirty="0">
                <a:solidFill>
                  <a:srgbClr val="FF0000"/>
                </a:solidFill>
              </a:rPr>
              <a:t>Strata spôsobilosti </a:t>
            </a:r>
            <a:r>
              <a:rPr lang="sk-SK" dirty="0"/>
              <a:t>prijímateľa verejných prostriedkov</a:t>
            </a:r>
          </a:p>
        </p:txBody>
      </p:sp>
      <p:sp>
        <p:nvSpPr>
          <p:cNvPr id="157" name="Google Shape;157;p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>
            <a:off x="6599207" y="1649802"/>
            <a:ext cx="2392267" cy="2050930"/>
            <a:chOff x="1926141" y="1001650"/>
            <a:chExt cx="423184" cy="355600"/>
          </a:xfrm>
        </p:grpSpPr>
        <p:sp>
          <p:nvSpPr>
            <p:cNvPr id="159" name="Google Shape;159;p15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1926141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Obrázok 1">
            <a:extLst>
              <a:ext uri="{FF2B5EF4-FFF2-40B4-BE49-F238E27FC236}">
                <a16:creationId xmlns:a16="http://schemas.microsoft.com/office/drawing/2014/main" id="{015CEA3F-BE21-4D7C-8BDE-432760039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699" y="113924"/>
            <a:ext cx="181066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85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"/>
          <p:cNvSpPr txBox="1">
            <a:spLocks noGrp="1"/>
          </p:cNvSpPr>
          <p:nvPr>
            <p:ph type="title"/>
          </p:nvPr>
        </p:nvSpPr>
        <p:spPr>
          <a:xfrm>
            <a:off x="457199" y="414069"/>
            <a:ext cx="5861875" cy="13284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rgbClr val="FF0000"/>
                </a:solidFill>
              </a:rPr>
              <a:t>Nedostatky vo zverejňovaní NŠZ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55" name="Google Shape;155;p15"/>
          <p:cNvSpPr txBox="1">
            <a:spLocks noGrp="1"/>
          </p:cNvSpPr>
          <p:nvPr>
            <p:ph type="body" idx="1"/>
          </p:nvPr>
        </p:nvSpPr>
        <p:spPr>
          <a:xfrm>
            <a:off x="698740" y="1958050"/>
            <a:ext cx="5591185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800" b="1" dirty="0">
                <a:solidFill>
                  <a:srgbClr val="000000"/>
                </a:solidFill>
              </a:rPr>
              <a:t>§ 16  </a:t>
            </a:r>
            <a:r>
              <a:rPr lang="sk-SK" sz="1800" b="1" dirty="0" err="1">
                <a:solidFill>
                  <a:srgbClr val="000000"/>
                </a:solidFill>
              </a:rPr>
              <a:t>ods</a:t>
            </a:r>
            <a:r>
              <a:rPr lang="sk-SK" sz="1800" b="1" dirty="0">
                <a:solidFill>
                  <a:srgbClr val="000000"/>
                </a:solidFill>
              </a:rPr>
              <a:t> . 2  </a:t>
            </a:r>
            <a:r>
              <a:rPr lang="sk-SK" b="1" dirty="0">
                <a:solidFill>
                  <a:srgbClr val="000000"/>
                </a:solidFill>
              </a:rPr>
              <a:t>Zákona o športe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sz="10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200" b="1" dirty="0">
                <a:solidFill>
                  <a:schemeClr val="bg2"/>
                </a:solidFill>
              </a:rPr>
              <a:t>c) </a:t>
            </a:r>
            <a:r>
              <a:rPr lang="sk-SK" sz="1200" dirty="0">
                <a:solidFill>
                  <a:srgbClr val="00B050"/>
                </a:solidFill>
              </a:rPr>
              <a:t>zaraďuje</a:t>
            </a:r>
            <a:r>
              <a:rPr lang="sk-SK" sz="1200" dirty="0"/>
              <a:t> športovcov do zoznamu talentovaných športovcov </a:t>
            </a:r>
            <a:r>
              <a:rPr lang="sk-SK" sz="1200" u="sng" dirty="0"/>
              <a:t>podľa výkonnostných kritérií určených predpisom </a:t>
            </a:r>
            <a:r>
              <a:rPr lang="sk-SK" sz="1200" dirty="0"/>
              <a:t>národného športového zväzu,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200" b="1" dirty="0">
                <a:solidFill>
                  <a:schemeClr val="bg2"/>
                </a:solidFill>
              </a:rPr>
              <a:t>d) </a:t>
            </a:r>
            <a:r>
              <a:rPr lang="sk-SK" sz="1200" dirty="0">
                <a:solidFill>
                  <a:srgbClr val="00B050"/>
                </a:solidFill>
              </a:rPr>
              <a:t>vedie</a:t>
            </a:r>
            <a:r>
              <a:rPr lang="sk-SK" sz="1200" dirty="0"/>
              <a:t> </a:t>
            </a:r>
            <a:r>
              <a:rPr lang="sk-SK" sz="1200" dirty="0">
                <a:solidFill>
                  <a:srgbClr val="0070C0"/>
                </a:solidFill>
              </a:rPr>
              <a:t>a každoročne </a:t>
            </a:r>
            <a:r>
              <a:rPr lang="sk-SK" sz="1200" b="1" dirty="0">
                <a:solidFill>
                  <a:srgbClr val="0070C0"/>
                </a:solidFill>
              </a:rPr>
              <a:t>zverejňuje</a:t>
            </a:r>
            <a:r>
              <a:rPr lang="sk-SK" sz="1200" dirty="0">
                <a:solidFill>
                  <a:srgbClr val="0070C0"/>
                </a:solidFill>
              </a:rPr>
              <a:t> </a:t>
            </a:r>
            <a:r>
              <a:rPr lang="sk-SK" sz="1200" dirty="0"/>
              <a:t>zoznam talentovaných športovcov, ktorý obsahuje údaje v rozsahu podľa </a:t>
            </a:r>
            <a:r>
              <a:rPr lang="sk-SK" sz="1200" b="1" i="1" dirty="0">
                <a:hlinkClick r:id="rId3" tooltip="Odkaz na predpis alebo ustanovenie"/>
              </a:rPr>
              <a:t>§ 80 ods. 2 písm. a)</a:t>
            </a:r>
            <a:r>
              <a:rPr lang="sk-SK" sz="1200" dirty="0"/>
              <a:t>, </a:t>
            </a:r>
            <a:r>
              <a:rPr lang="sk-SK" sz="1200" b="1" i="1" dirty="0">
                <a:hlinkClick r:id="rId4" tooltip="Odkaz na predpis alebo ustanovenie"/>
              </a:rPr>
              <a:t>b)</a:t>
            </a:r>
            <a:r>
              <a:rPr lang="sk-SK" sz="1200" dirty="0"/>
              <a:t>, </a:t>
            </a:r>
            <a:r>
              <a:rPr lang="sk-SK" sz="1200" b="1" i="1" dirty="0">
                <a:hlinkClick r:id="rId5" tooltip="Odkaz na predpis alebo ustanovenie"/>
              </a:rPr>
              <a:t>f)</a:t>
            </a:r>
            <a:r>
              <a:rPr lang="sk-SK" sz="1200" dirty="0"/>
              <a:t>, </a:t>
            </a:r>
            <a:r>
              <a:rPr lang="sk-SK" sz="1200" b="1" i="1" dirty="0">
                <a:hlinkClick r:id="rId6" tooltip="Odkaz na predpis alebo ustanovenie"/>
              </a:rPr>
              <a:t>k)</a:t>
            </a:r>
            <a:r>
              <a:rPr lang="sk-SK" sz="1200" dirty="0"/>
              <a:t>, </a:t>
            </a:r>
            <a:r>
              <a:rPr lang="sk-SK" sz="1200" b="1" i="1" dirty="0">
                <a:hlinkClick r:id="rId7" tooltip="Odkaz na predpis alebo ustanovenie"/>
              </a:rPr>
              <a:t>n) až q)</a:t>
            </a:r>
            <a:endParaRPr lang="sk-SK" sz="1200" b="1" i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200" b="1" dirty="0">
                <a:solidFill>
                  <a:schemeClr val="bg2"/>
                </a:solidFill>
              </a:rPr>
              <a:t>h) </a:t>
            </a:r>
            <a:r>
              <a:rPr lang="sk-SK" sz="1200" dirty="0">
                <a:solidFill>
                  <a:srgbClr val="00B050"/>
                </a:solidFill>
              </a:rPr>
              <a:t>vedie</a:t>
            </a:r>
            <a:r>
              <a:rPr lang="sk-SK" sz="1200" dirty="0"/>
              <a:t> zoznam športových reprezentantov, ktorý obsahuje údaje v rozsahu podľa </a:t>
            </a:r>
            <a:r>
              <a:rPr lang="sk-SK" sz="1200" b="1" i="1" dirty="0">
                <a:hlinkClick r:id="rId3" tooltip="Odkaz na predpis alebo ustanovenie"/>
              </a:rPr>
              <a:t>§ 80 ods. 2 písm. a),</a:t>
            </a:r>
            <a:r>
              <a:rPr lang="sk-SK" sz="1200" b="1" i="1" dirty="0">
                <a:hlinkClick r:id="rId4" tooltip="Odkaz na predpis alebo ustanovenie"/>
              </a:rPr>
              <a:t>b)</a:t>
            </a:r>
            <a:r>
              <a:rPr lang="sk-SK" sz="1200" dirty="0"/>
              <a:t>, </a:t>
            </a:r>
            <a:r>
              <a:rPr lang="sk-SK" sz="1200" b="1" i="1" dirty="0">
                <a:hlinkClick r:id="rId5" tooltip="Odkaz na predpis alebo ustanovenie"/>
              </a:rPr>
              <a:t>f)</a:t>
            </a:r>
            <a:r>
              <a:rPr lang="sk-SK" sz="1200" dirty="0"/>
              <a:t>, </a:t>
            </a:r>
            <a:r>
              <a:rPr lang="sk-SK" sz="1200" b="1" i="1" dirty="0">
                <a:hlinkClick r:id="rId6" tooltip="Odkaz na predpis alebo ustanovenie"/>
              </a:rPr>
              <a:t>k)</a:t>
            </a:r>
            <a:r>
              <a:rPr lang="sk-SK" sz="1200" dirty="0"/>
              <a:t>, </a:t>
            </a:r>
            <a:r>
              <a:rPr lang="sk-SK" sz="1200" b="1" i="1" dirty="0">
                <a:hlinkClick r:id="rId7" tooltip="Odkaz na predpis alebo ustanovenie"/>
              </a:rPr>
              <a:t>n) až q)</a:t>
            </a:r>
            <a:r>
              <a:rPr lang="sk-SK" sz="1200" dirty="0"/>
              <a:t>,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052B3EB6-B8B7-4154-8E35-1CC9D0DEDC7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536874" y="1262550"/>
            <a:ext cx="2498065" cy="2618400"/>
          </a:xfrm>
        </p:spPr>
        <p:txBody>
          <a:bodyPr/>
          <a:lstStyle/>
          <a:p>
            <a:r>
              <a:rPr lang="sk-SK" b="1" dirty="0"/>
              <a:t>     SANKCIE: </a:t>
            </a:r>
          </a:p>
          <a:p>
            <a:pPr marL="139700" indent="0">
              <a:buNone/>
            </a:pPr>
            <a:endParaRPr lang="sk-SK" dirty="0"/>
          </a:p>
          <a:p>
            <a:pPr marL="139700" indent="0">
              <a:buNone/>
            </a:pPr>
            <a:r>
              <a:rPr lang="sk-SK" dirty="0"/>
              <a:t>§ 59 ods. 5 ak NŠZ prestal spĺňať podmienky alebo neplní úlohy § 16 ods. 2, ministerstvo vydá </a:t>
            </a:r>
            <a:r>
              <a:rPr lang="sk-SK" dirty="0">
                <a:solidFill>
                  <a:srgbClr val="FF0000"/>
                </a:solidFill>
              </a:rPr>
              <a:t>rozhodnutie o zrušení osvedčenia o uznaní za národný športový zväz </a:t>
            </a:r>
            <a:r>
              <a:rPr lang="sk-SK" dirty="0"/>
              <a:t>...</a:t>
            </a:r>
          </a:p>
        </p:txBody>
      </p:sp>
      <p:sp>
        <p:nvSpPr>
          <p:cNvPr id="157" name="Google Shape;157;p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>
            <a:off x="6650966" y="1656272"/>
            <a:ext cx="2340508" cy="1751162"/>
            <a:chOff x="1926141" y="1001650"/>
            <a:chExt cx="423184" cy="355600"/>
          </a:xfrm>
        </p:grpSpPr>
        <p:sp>
          <p:nvSpPr>
            <p:cNvPr id="159" name="Google Shape;159;p15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1926141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Obrázok 1">
            <a:extLst>
              <a:ext uri="{FF2B5EF4-FFF2-40B4-BE49-F238E27FC236}">
                <a16:creationId xmlns:a16="http://schemas.microsoft.com/office/drawing/2014/main" id="{87B8591A-ABDC-45FA-982B-F9EAC0E6B6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5192" y="115451"/>
            <a:ext cx="1811373" cy="63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73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"/>
          <p:cNvSpPr txBox="1">
            <a:spLocks noGrp="1"/>
          </p:cNvSpPr>
          <p:nvPr>
            <p:ph type="title"/>
          </p:nvPr>
        </p:nvSpPr>
        <p:spPr>
          <a:xfrm>
            <a:off x="457199" y="414069"/>
            <a:ext cx="5861875" cy="13284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rgbClr val="FF0000"/>
                </a:solidFill>
              </a:rPr>
              <a:t>Nedostatky vo zverejňovaní NŠZ a NŠO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55" name="Google Shape;155;p15"/>
          <p:cNvSpPr txBox="1">
            <a:spLocks noGrp="1"/>
          </p:cNvSpPr>
          <p:nvPr>
            <p:ph type="body" idx="1"/>
          </p:nvPr>
        </p:nvSpPr>
        <p:spPr>
          <a:xfrm>
            <a:off x="698740" y="1649802"/>
            <a:ext cx="5591185" cy="3163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800" b="1" dirty="0">
                <a:solidFill>
                  <a:srgbClr val="000000"/>
                </a:solidFill>
              </a:rPr>
              <a:t>§ 17  </a:t>
            </a:r>
            <a:r>
              <a:rPr lang="sk-SK" sz="1800" b="1" dirty="0" err="1">
                <a:solidFill>
                  <a:srgbClr val="000000"/>
                </a:solidFill>
              </a:rPr>
              <a:t>ods</a:t>
            </a:r>
            <a:r>
              <a:rPr lang="sk-SK" sz="1800" b="1" dirty="0">
                <a:solidFill>
                  <a:srgbClr val="000000"/>
                </a:solidFill>
              </a:rPr>
              <a:t> . 1  </a:t>
            </a:r>
            <a:r>
              <a:rPr lang="sk-SK" b="1" dirty="0">
                <a:solidFill>
                  <a:srgbClr val="000000"/>
                </a:solidFill>
              </a:rPr>
              <a:t>Zákona o športe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200" dirty="0"/>
              <a:t>Národný športový zväz zverejňuje </a:t>
            </a:r>
            <a:r>
              <a:rPr lang="sk-SK" sz="1200" dirty="0">
                <a:solidFill>
                  <a:srgbClr val="0070C0"/>
                </a:solidFill>
              </a:rPr>
              <a:t>na svojom webovom sídle </a:t>
            </a:r>
            <a:r>
              <a:rPr lang="sk-SK" b="1" dirty="0">
                <a:solidFill>
                  <a:srgbClr val="FF0000"/>
                </a:solidFill>
              </a:rPr>
              <a:t>a</a:t>
            </a:r>
            <a:r>
              <a:rPr lang="sk-SK" sz="1200" dirty="0"/>
              <a:t> v </a:t>
            </a:r>
            <a:r>
              <a:rPr lang="sk-SK" sz="1200" dirty="0">
                <a:solidFill>
                  <a:srgbClr val="CC0000"/>
                </a:solidFill>
              </a:rPr>
              <a:t>informačnom systéme športu 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lphaLcParenR"/>
            </a:pPr>
            <a:r>
              <a:rPr lang="sk-SK" sz="1200" b="1" dirty="0">
                <a:solidFill>
                  <a:srgbClr val="00B050"/>
                </a:solidFill>
              </a:rPr>
              <a:t>stanovy</a:t>
            </a:r>
            <a:r>
              <a:rPr lang="sk-SK" sz="1200" dirty="0"/>
              <a:t> a </a:t>
            </a:r>
            <a:r>
              <a:rPr lang="sk-SK" sz="1200" u="sng" dirty="0"/>
              <a:t>ostatné predpisy </a:t>
            </a:r>
            <a:r>
              <a:rPr lang="sk-SK" sz="1200" dirty="0"/>
              <a:t>a ich zmeny najneskôr do </a:t>
            </a:r>
            <a:r>
              <a:rPr lang="sk-SK" b="1" dirty="0">
                <a:solidFill>
                  <a:srgbClr val="FF0000"/>
                </a:solidFill>
              </a:rPr>
              <a:t>15 dní </a:t>
            </a:r>
            <a:r>
              <a:rPr lang="sk-SK" sz="1200" dirty="0"/>
              <a:t>odo dňa ich schválenia,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lphaLcParenR"/>
            </a:pPr>
            <a:r>
              <a:rPr lang="sk-SK" sz="1200" b="1" dirty="0">
                <a:solidFill>
                  <a:srgbClr val="00B050"/>
                </a:solidFill>
              </a:rPr>
              <a:t>zoznam členov </a:t>
            </a:r>
            <a:r>
              <a:rPr lang="sk-SK" sz="1200" b="1" u="sng" dirty="0">
                <a:solidFill>
                  <a:srgbClr val="00B050"/>
                </a:solidFill>
              </a:rPr>
              <a:t>najvyššieho orgánu </a:t>
            </a:r>
            <a:r>
              <a:rPr lang="sk-SK" sz="1200" dirty="0"/>
              <a:t>a ich náhradníkov v rozsahu meno, priezvisko, miesto trvalého pobytu alebo obdobného pobytu a pri náhradníkoch aj údaj o tom, koho v najvyššom orgáne zastupujú,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lphaLcParenR"/>
            </a:pPr>
            <a:r>
              <a:rPr lang="sk-SK" sz="1200" b="1" dirty="0">
                <a:solidFill>
                  <a:srgbClr val="00B050"/>
                </a:solidFill>
              </a:rPr>
              <a:t>informáciu o konaní zasadnutia </a:t>
            </a:r>
            <a:r>
              <a:rPr lang="sk-SK" sz="1200" dirty="0"/>
              <a:t>najvyššieho orgánu najmenej </a:t>
            </a:r>
            <a:endParaRPr lang="sk-SK" b="1" dirty="0">
              <a:solidFill>
                <a:srgbClr val="00B05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sk-SK" b="1" dirty="0">
                <a:solidFill>
                  <a:srgbClr val="00B050"/>
                </a:solidFill>
              </a:rPr>
              <a:t>         </a:t>
            </a:r>
            <a:r>
              <a:rPr lang="sk-SK" b="1" dirty="0">
                <a:solidFill>
                  <a:srgbClr val="FF0000"/>
                </a:solidFill>
              </a:rPr>
              <a:t>15</a:t>
            </a:r>
            <a:r>
              <a:rPr lang="sk-SK" sz="1200" b="1" dirty="0">
                <a:solidFill>
                  <a:srgbClr val="FF0000"/>
                </a:solidFill>
              </a:rPr>
              <a:t> </a:t>
            </a:r>
            <a:r>
              <a:rPr lang="sk-SK" b="1" dirty="0">
                <a:solidFill>
                  <a:srgbClr val="FF0000"/>
                </a:solidFill>
              </a:rPr>
              <a:t>dní</a:t>
            </a:r>
            <a:r>
              <a:rPr lang="sk-SK" sz="1200" b="1" dirty="0">
                <a:solidFill>
                  <a:srgbClr val="FF0000"/>
                </a:solidFill>
              </a:rPr>
              <a:t> </a:t>
            </a:r>
            <a:r>
              <a:rPr lang="sk-SK" sz="1200" dirty="0"/>
              <a:t>predo dňom zasadnutia,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lphaLcParenR"/>
            </a:pPr>
            <a:r>
              <a:rPr lang="sk-SK" sz="1200" b="1" dirty="0">
                <a:solidFill>
                  <a:srgbClr val="00B050"/>
                </a:solidFill>
              </a:rPr>
              <a:t>pozvánku a návrh programu </a:t>
            </a:r>
            <a:r>
              <a:rPr lang="sk-SK" sz="1200" dirty="0"/>
              <a:t>zasadnutia najvyššieho orgánu najmenej </a:t>
            </a:r>
            <a:r>
              <a:rPr lang="sk-SK" b="1" dirty="0">
                <a:solidFill>
                  <a:srgbClr val="FF0000"/>
                </a:solidFill>
              </a:rPr>
              <a:t>7 dní </a:t>
            </a:r>
            <a:r>
              <a:rPr lang="sk-SK" sz="1200" dirty="0"/>
              <a:t>predo dňom konania zasadnutia,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052B3EB6-B8B7-4154-8E35-1CC9D0DEDC7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536875" y="1353264"/>
            <a:ext cx="2454600" cy="2994450"/>
          </a:xfrm>
        </p:spPr>
        <p:txBody>
          <a:bodyPr/>
          <a:lstStyle/>
          <a:p>
            <a:r>
              <a:rPr lang="sk-SK" dirty="0"/>
              <a:t>     SANKCIE: </a:t>
            </a:r>
          </a:p>
          <a:p>
            <a:pPr marL="139700" indent="0">
              <a:buNone/>
            </a:pPr>
            <a:r>
              <a:rPr lang="sk-SK" dirty="0"/>
              <a:t>NŠZ</a:t>
            </a:r>
          </a:p>
          <a:p>
            <a:pPr marL="139700" indent="0">
              <a:buNone/>
            </a:pPr>
            <a:r>
              <a:rPr lang="sk-SK" dirty="0"/>
              <a:t>§ 67 ods. 3 písm a) </a:t>
            </a:r>
          </a:p>
          <a:p>
            <a:pPr marL="139700" indent="0">
              <a:buNone/>
            </a:pPr>
            <a:r>
              <a:rPr lang="sk-SK" dirty="0"/>
              <a:t>NŠO</a:t>
            </a:r>
          </a:p>
          <a:p>
            <a:pPr marL="139700" indent="0">
              <a:buNone/>
            </a:pPr>
            <a:r>
              <a:rPr lang="sk-SK" dirty="0"/>
              <a:t>§ 67 ods. 4 písm a)  </a:t>
            </a:r>
          </a:p>
          <a:p>
            <a:pPr marL="139700" indent="0">
              <a:buNone/>
            </a:pPr>
            <a:endParaRPr lang="sk-SK" sz="900" dirty="0">
              <a:solidFill>
                <a:srgbClr val="FF0000"/>
              </a:solidFill>
            </a:endParaRPr>
          </a:p>
          <a:p>
            <a:pPr marL="139700" indent="0">
              <a:buNone/>
            </a:pPr>
            <a:r>
              <a:rPr lang="sk-SK" dirty="0">
                <a:solidFill>
                  <a:srgbClr val="FF0000"/>
                </a:solidFill>
              </a:rPr>
              <a:t>Strata spôsobilosti </a:t>
            </a:r>
            <a:r>
              <a:rPr lang="sk-SK" dirty="0"/>
              <a:t>prijímateľa verejných prostriedkov – dočasné</a:t>
            </a:r>
          </a:p>
        </p:txBody>
      </p:sp>
      <p:sp>
        <p:nvSpPr>
          <p:cNvPr id="157" name="Google Shape;157;p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>
            <a:off x="6599207" y="1649802"/>
            <a:ext cx="2392267" cy="2050930"/>
            <a:chOff x="1926141" y="1001650"/>
            <a:chExt cx="423184" cy="355600"/>
          </a:xfrm>
        </p:grpSpPr>
        <p:sp>
          <p:nvSpPr>
            <p:cNvPr id="159" name="Google Shape;159;p15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1926141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Obrázok 3">
            <a:extLst>
              <a:ext uri="{FF2B5EF4-FFF2-40B4-BE49-F238E27FC236}">
                <a16:creationId xmlns:a16="http://schemas.microsoft.com/office/drawing/2014/main" id="{013F9489-E36A-4AEB-9BF8-F02612879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699" y="100098"/>
            <a:ext cx="1810669" cy="62794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"/>
          <p:cNvSpPr txBox="1">
            <a:spLocks noGrp="1"/>
          </p:cNvSpPr>
          <p:nvPr>
            <p:ph type="title"/>
          </p:nvPr>
        </p:nvSpPr>
        <p:spPr>
          <a:xfrm>
            <a:off x="457199" y="414069"/>
            <a:ext cx="5861875" cy="13284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rgbClr val="FF0000"/>
                </a:solidFill>
              </a:rPr>
              <a:t>Nedostatky vo zverejňovaní NŠZ a NŠO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55" name="Google Shape;155;p15"/>
          <p:cNvSpPr txBox="1">
            <a:spLocks noGrp="1"/>
          </p:cNvSpPr>
          <p:nvPr>
            <p:ph type="body" idx="1"/>
          </p:nvPr>
        </p:nvSpPr>
        <p:spPr>
          <a:xfrm>
            <a:off x="698740" y="1649802"/>
            <a:ext cx="5591185" cy="3163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800" b="1" dirty="0">
                <a:solidFill>
                  <a:srgbClr val="000000"/>
                </a:solidFill>
              </a:rPr>
              <a:t>§ 17  </a:t>
            </a:r>
            <a:r>
              <a:rPr lang="sk-SK" sz="1800" b="1" dirty="0" err="1">
                <a:solidFill>
                  <a:srgbClr val="000000"/>
                </a:solidFill>
              </a:rPr>
              <a:t>ods</a:t>
            </a:r>
            <a:r>
              <a:rPr lang="sk-SK" sz="1800" b="1" dirty="0">
                <a:solidFill>
                  <a:srgbClr val="000000"/>
                </a:solidFill>
              </a:rPr>
              <a:t> . 1  </a:t>
            </a:r>
            <a:r>
              <a:rPr lang="sk-SK" b="1" dirty="0">
                <a:solidFill>
                  <a:srgbClr val="000000"/>
                </a:solidFill>
              </a:rPr>
              <a:t>Zákona o športe </a:t>
            </a:r>
            <a:r>
              <a:rPr lang="sk-SK" i="1" dirty="0">
                <a:solidFill>
                  <a:srgbClr val="000000"/>
                </a:solidFill>
              </a:rPr>
              <a:t>   pokračovanie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i="1" dirty="0">
              <a:solidFill>
                <a:srgbClr val="000000"/>
              </a:solidFill>
            </a:endParaRPr>
          </a:p>
          <a:p>
            <a:pPr marL="482600" indent="-342900">
              <a:buClr>
                <a:schemeClr val="bg2"/>
              </a:buClr>
              <a:buFont typeface="+mj-lt"/>
              <a:buAutoNum type="alphaLcParenR" startAt="5"/>
            </a:pPr>
            <a:r>
              <a:rPr lang="sk-SK" sz="1200" b="1" dirty="0">
                <a:solidFill>
                  <a:srgbClr val="00B050"/>
                </a:solidFill>
              </a:rPr>
              <a:t>zápisnicu</a:t>
            </a:r>
            <a:r>
              <a:rPr lang="sk-SK" sz="1200" dirty="0"/>
              <a:t> a </a:t>
            </a:r>
            <a:r>
              <a:rPr lang="sk-SK" sz="1200" dirty="0">
                <a:solidFill>
                  <a:srgbClr val="0070C0"/>
                </a:solidFill>
              </a:rPr>
              <a:t>prezenčnú listinu </a:t>
            </a:r>
            <a:r>
              <a:rPr lang="sk-SK" sz="1200" dirty="0"/>
              <a:t>zo zasadnutia orgánu s rozhodovacou pôsobnosťou najneskôr </a:t>
            </a:r>
            <a:r>
              <a:rPr lang="sk-SK" b="1" dirty="0">
                <a:solidFill>
                  <a:srgbClr val="FF0000"/>
                </a:solidFill>
              </a:rPr>
              <a:t>25 dní </a:t>
            </a:r>
            <a:r>
              <a:rPr lang="sk-SK" sz="1200" dirty="0"/>
              <a:t>odo dňa konania zasadnutia,</a:t>
            </a:r>
          </a:p>
          <a:p>
            <a:pPr marL="482600" indent="-342900">
              <a:buClr>
                <a:schemeClr val="bg2"/>
              </a:buClr>
              <a:buFont typeface="+mj-lt"/>
              <a:buAutoNum type="alphaLcParenR" startAt="5"/>
            </a:pPr>
            <a:r>
              <a:rPr lang="sk-SK" sz="1200" b="1" dirty="0">
                <a:solidFill>
                  <a:srgbClr val="00B050"/>
                </a:solidFill>
              </a:rPr>
              <a:t>správu volebnej komisie </a:t>
            </a:r>
            <a:r>
              <a:rPr lang="sk-SK" sz="1200" dirty="0"/>
              <a:t>najneskôr do </a:t>
            </a:r>
            <a:r>
              <a:rPr lang="sk-SK" sz="1200" b="1" dirty="0">
                <a:solidFill>
                  <a:srgbClr val="FF0000"/>
                </a:solidFill>
              </a:rPr>
              <a:t>25 dní </a:t>
            </a:r>
            <a:r>
              <a:rPr lang="sk-SK" sz="1200" dirty="0"/>
              <a:t>odo dňa konania volieb,</a:t>
            </a:r>
          </a:p>
          <a:p>
            <a:pPr marL="482600" indent="-342900">
              <a:buClr>
                <a:schemeClr val="bg2"/>
              </a:buClr>
              <a:buFont typeface="+mj-lt"/>
              <a:buAutoNum type="alphaLcParenR" startAt="5"/>
            </a:pPr>
            <a:r>
              <a:rPr lang="sk-SK" sz="1200" dirty="0">
                <a:solidFill>
                  <a:srgbClr val="00B050"/>
                </a:solidFill>
              </a:rPr>
              <a:t>zloženie, funkčné obdobie, spôsob a podmienky navrhovania kandidátov na volené funkcie a voľby volených orgánov</a:t>
            </a:r>
            <a:r>
              <a:rPr lang="sk-SK" sz="1200" dirty="0"/>
              <a:t>,</a:t>
            </a:r>
          </a:p>
          <a:p>
            <a:pPr marL="482600" indent="-342900">
              <a:buClr>
                <a:schemeClr val="bg2"/>
              </a:buClr>
              <a:buFont typeface="+mj-lt"/>
              <a:buAutoNum type="alphaLcParenR" startAt="5"/>
            </a:pPr>
            <a:r>
              <a:rPr lang="sk-SK" sz="1200" b="1" dirty="0">
                <a:solidFill>
                  <a:srgbClr val="00B050"/>
                </a:solidFill>
              </a:rPr>
              <a:t>kandidátov</a:t>
            </a:r>
            <a:r>
              <a:rPr lang="sk-SK" sz="1200" dirty="0"/>
              <a:t> na členov orgánov vrátane ich navrhovateľa najneskôr </a:t>
            </a:r>
            <a:r>
              <a:rPr lang="sk-SK" sz="1200" b="1" dirty="0">
                <a:solidFill>
                  <a:srgbClr val="FF0000"/>
                </a:solidFill>
              </a:rPr>
              <a:t>3 dni predo </a:t>
            </a:r>
            <a:r>
              <a:rPr lang="sk-SK" sz="1200" dirty="0"/>
              <a:t>dňom konania volieb</a:t>
            </a:r>
          </a:p>
          <a:p>
            <a:pPr marL="139700" indent="0">
              <a:buClr>
                <a:schemeClr val="bg2"/>
              </a:buClr>
              <a:buNone/>
            </a:pPr>
            <a:endParaRPr lang="sk-SK" sz="1200" dirty="0"/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052B3EB6-B8B7-4154-8E35-1CC9D0DEDC7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536875" y="1353264"/>
            <a:ext cx="2454600" cy="2994450"/>
          </a:xfrm>
        </p:spPr>
        <p:txBody>
          <a:bodyPr/>
          <a:lstStyle/>
          <a:p>
            <a:r>
              <a:rPr lang="sk-SK" dirty="0"/>
              <a:t>     SANKCIE: </a:t>
            </a:r>
          </a:p>
          <a:p>
            <a:pPr marL="139700" indent="0">
              <a:buNone/>
            </a:pPr>
            <a:r>
              <a:rPr lang="sk-SK" dirty="0"/>
              <a:t>NŠZ</a:t>
            </a:r>
          </a:p>
          <a:p>
            <a:pPr marL="139700" indent="0">
              <a:buNone/>
            </a:pPr>
            <a:r>
              <a:rPr lang="sk-SK" dirty="0"/>
              <a:t>§ 67 ods. 3 písm a) </a:t>
            </a:r>
          </a:p>
          <a:p>
            <a:pPr marL="139700" indent="0">
              <a:buNone/>
            </a:pPr>
            <a:r>
              <a:rPr lang="sk-SK" dirty="0"/>
              <a:t>NŠO</a:t>
            </a:r>
          </a:p>
          <a:p>
            <a:pPr marL="139700" indent="0">
              <a:buNone/>
            </a:pPr>
            <a:r>
              <a:rPr lang="sk-SK" dirty="0"/>
              <a:t>§ 67 ods. 4 písm a)  </a:t>
            </a:r>
          </a:p>
          <a:p>
            <a:pPr marL="139700" indent="0">
              <a:buNone/>
            </a:pPr>
            <a:endParaRPr lang="sk-SK" sz="900" dirty="0">
              <a:solidFill>
                <a:srgbClr val="FF0000"/>
              </a:solidFill>
            </a:endParaRPr>
          </a:p>
          <a:p>
            <a:pPr marL="139700" indent="0">
              <a:buNone/>
            </a:pPr>
            <a:r>
              <a:rPr lang="sk-SK" dirty="0">
                <a:solidFill>
                  <a:srgbClr val="FF0000"/>
                </a:solidFill>
              </a:rPr>
              <a:t>Strata spôsobilosti </a:t>
            </a:r>
            <a:r>
              <a:rPr lang="sk-SK" dirty="0"/>
              <a:t>prijímateľa verejných prostriedkov – dočasné</a:t>
            </a:r>
          </a:p>
        </p:txBody>
      </p:sp>
      <p:sp>
        <p:nvSpPr>
          <p:cNvPr id="157" name="Google Shape;157;p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>
            <a:off x="6599207" y="1649802"/>
            <a:ext cx="2392267" cy="2050930"/>
            <a:chOff x="1926141" y="1001650"/>
            <a:chExt cx="423184" cy="355600"/>
          </a:xfrm>
        </p:grpSpPr>
        <p:sp>
          <p:nvSpPr>
            <p:cNvPr id="159" name="Google Shape;159;p15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1926141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Obrázok 1">
            <a:extLst>
              <a:ext uri="{FF2B5EF4-FFF2-40B4-BE49-F238E27FC236}">
                <a16:creationId xmlns:a16="http://schemas.microsoft.com/office/drawing/2014/main" id="{09CCBD30-D52B-478A-B750-DBD1B870D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699" y="100098"/>
            <a:ext cx="181066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38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"/>
          <p:cNvSpPr txBox="1">
            <a:spLocks noGrp="1"/>
          </p:cNvSpPr>
          <p:nvPr>
            <p:ph type="title"/>
          </p:nvPr>
        </p:nvSpPr>
        <p:spPr>
          <a:xfrm>
            <a:off x="457199" y="414069"/>
            <a:ext cx="5861875" cy="13284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rgbClr val="FF0000"/>
                </a:solidFill>
              </a:rPr>
              <a:t>Nedostatky vo zverejňovaní NŠZ a NŠO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55" name="Google Shape;155;p15"/>
          <p:cNvSpPr txBox="1">
            <a:spLocks noGrp="1"/>
          </p:cNvSpPr>
          <p:nvPr>
            <p:ph type="body" idx="1"/>
          </p:nvPr>
        </p:nvSpPr>
        <p:spPr>
          <a:xfrm>
            <a:off x="698740" y="1649802"/>
            <a:ext cx="5591185" cy="3163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800" b="1" dirty="0">
                <a:solidFill>
                  <a:srgbClr val="000000"/>
                </a:solidFill>
              </a:rPr>
              <a:t>§ 17  </a:t>
            </a:r>
            <a:r>
              <a:rPr lang="sk-SK" sz="1800" b="1" dirty="0" err="1">
                <a:solidFill>
                  <a:srgbClr val="000000"/>
                </a:solidFill>
              </a:rPr>
              <a:t>ods</a:t>
            </a:r>
            <a:r>
              <a:rPr lang="sk-SK" sz="1800" b="1" dirty="0">
                <a:solidFill>
                  <a:srgbClr val="000000"/>
                </a:solidFill>
              </a:rPr>
              <a:t> . 1  </a:t>
            </a:r>
            <a:r>
              <a:rPr lang="sk-SK" b="1" dirty="0">
                <a:solidFill>
                  <a:srgbClr val="000000"/>
                </a:solidFill>
              </a:rPr>
              <a:t>Zákona o športe </a:t>
            </a:r>
            <a:r>
              <a:rPr lang="sk-SK" i="1" dirty="0">
                <a:solidFill>
                  <a:srgbClr val="000000"/>
                </a:solidFill>
              </a:rPr>
              <a:t>   pokračovanie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i="1" dirty="0">
              <a:solidFill>
                <a:srgbClr val="000000"/>
              </a:solidFill>
            </a:endParaRPr>
          </a:p>
          <a:p>
            <a:pPr marL="482600" indent="-342900">
              <a:buClr>
                <a:schemeClr val="bg2"/>
              </a:buClr>
              <a:buFont typeface="+mj-lt"/>
              <a:buAutoNum type="alphaLcParenR" startAt="9"/>
            </a:pPr>
            <a:r>
              <a:rPr lang="sk-SK" sz="1200" dirty="0">
                <a:solidFill>
                  <a:srgbClr val="00B050"/>
                </a:solidFill>
              </a:rPr>
              <a:t>pravidlá uznášaniaschopnosti </a:t>
            </a:r>
            <a:r>
              <a:rPr lang="sk-SK" sz="1200" dirty="0">
                <a:solidFill>
                  <a:srgbClr val="0070C0"/>
                </a:solidFill>
              </a:rPr>
              <a:t>jednotlivých orgánov </a:t>
            </a:r>
            <a:r>
              <a:rPr lang="sk-SK" sz="1200" dirty="0"/>
              <a:t>národného športového zväzu,</a:t>
            </a:r>
          </a:p>
          <a:p>
            <a:pPr marL="482600" indent="-342900">
              <a:buClr>
                <a:schemeClr val="bg2"/>
              </a:buClr>
              <a:buFont typeface="+mj-lt"/>
              <a:buAutoNum type="alphaLcParenR" startAt="9"/>
            </a:pPr>
            <a:r>
              <a:rPr lang="sk-SK" sz="1200" dirty="0">
                <a:solidFill>
                  <a:srgbClr val="00B050"/>
                </a:solidFill>
              </a:rPr>
              <a:t>počet hlasov</a:t>
            </a:r>
            <a:r>
              <a:rPr lang="sk-SK" sz="1200" dirty="0"/>
              <a:t> potrebných </a:t>
            </a:r>
            <a:r>
              <a:rPr lang="sk-SK" sz="1200" dirty="0">
                <a:solidFill>
                  <a:srgbClr val="00B050"/>
                </a:solidFill>
              </a:rPr>
              <a:t>na prijatie rozhodnutia </a:t>
            </a:r>
            <a:r>
              <a:rPr lang="sk-SK" sz="1200" dirty="0"/>
              <a:t>jednotlivých orgánov národného športového zväzu a </a:t>
            </a:r>
            <a:r>
              <a:rPr lang="sk-SK" sz="1200" dirty="0">
                <a:solidFill>
                  <a:srgbClr val="0070C0"/>
                </a:solidFill>
              </a:rPr>
              <a:t>počet hlasov </a:t>
            </a:r>
            <a:r>
              <a:rPr lang="sk-SK" sz="1200" dirty="0"/>
              <a:t>potrebných na dosiahnutie </a:t>
            </a:r>
            <a:r>
              <a:rPr lang="sk-SK" sz="1200" dirty="0">
                <a:solidFill>
                  <a:srgbClr val="0070C0"/>
                </a:solidFill>
              </a:rPr>
              <a:t>kvalifikovanej väčšiny</a:t>
            </a:r>
            <a:r>
              <a:rPr lang="sk-SK" sz="1200" dirty="0"/>
              <a:t>,</a:t>
            </a:r>
          </a:p>
          <a:p>
            <a:pPr marL="482600" indent="-342900">
              <a:buClr>
                <a:schemeClr val="bg2"/>
              </a:buClr>
              <a:buFont typeface="+mj-lt"/>
              <a:buAutoNum type="alphaLcParenR" startAt="9"/>
            </a:pPr>
            <a:r>
              <a:rPr lang="sk-SK" sz="1200" dirty="0">
                <a:solidFill>
                  <a:srgbClr val="00B050"/>
                </a:solidFill>
              </a:rPr>
              <a:t>rozhodnutia</a:t>
            </a:r>
            <a:r>
              <a:rPr lang="sk-SK" sz="1200" dirty="0"/>
              <a:t> disciplinárnych orgánov a rozhodnutia orgánov na riešenie sporov,</a:t>
            </a:r>
          </a:p>
          <a:p>
            <a:pPr marL="482600" indent="-342900">
              <a:buClr>
                <a:schemeClr val="bg2"/>
              </a:buClr>
              <a:buFont typeface="+mj-lt"/>
              <a:buAutoNum type="alphaLcParenR" startAt="9"/>
            </a:pPr>
            <a:r>
              <a:rPr lang="sk-SK" sz="1200" dirty="0"/>
              <a:t>informácie </a:t>
            </a:r>
            <a:r>
              <a:rPr lang="sk-SK" sz="1200" b="1" dirty="0">
                <a:solidFill>
                  <a:srgbClr val="00B050"/>
                </a:solidFill>
              </a:rPr>
              <a:t>o spôsobe použitia </a:t>
            </a:r>
            <a:r>
              <a:rPr lang="sk-SK" sz="1200" dirty="0"/>
              <a:t>príspevku uznanému športu (PUŠ).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052B3EB6-B8B7-4154-8E35-1CC9D0DEDC7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536875" y="1353264"/>
            <a:ext cx="2454600" cy="2994450"/>
          </a:xfrm>
        </p:spPr>
        <p:txBody>
          <a:bodyPr/>
          <a:lstStyle/>
          <a:p>
            <a:r>
              <a:rPr lang="sk-SK" dirty="0"/>
              <a:t>     SANKCIE: </a:t>
            </a:r>
          </a:p>
          <a:p>
            <a:pPr marL="139700" indent="0">
              <a:buNone/>
            </a:pPr>
            <a:r>
              <a:rPr lang="sk-SK" dirty="0"/>
              <a:t>NŠZ</a:t>
            </a:r>
          </a:p>
          <a:p>
            <a:pPr marL="139700" indent="0">
              <a:buNone/>
            </a:pPr>
            <a:r>
              <a:rPr lang="sk-SK" dirty="0"/>
              <a:t>§ 67 ods. 3 písm a) </a:t>
            </a:r>
          </a:p>
          <a:p>
            <a:pPr marL="139700" indent="0">
              <a:buNone/>
            </a:pPr>
            <a:r>
              <a:rPr lang="sk-SK" dirty="0"/>
              <a:t>NŠO</a:t>
            </a:r>
          </a:p>
          <a:p>
            <a:pPr marL="139700" indent="0">
              <a:buNone/>
            </a:pPr>
            <a:r>
              <a:rPr lang="sk-SK" dirty="0"/>
              <a:t>§ 67 ods. 4 písm a)  </a:t>
            </a:r>
          </a:p>
          <a:p>
            <a:pPr marL="139700" indent="0">
              <a:buNone/>
            </a:pPr>
            <a:endParaRPr lang="sk-SK" sz="900" dirty="0">
              <a:solidFill>
                <a:srgbClr val="FF0000"/>
              </a:solidFill>
            </a:endParaRPr>
          </a:p>
          <a:p>
            <a:pPr marL="139700" indent="0">
              <a:buNone/>
            </a:pPr>
            <a:r>
              <a:rPr lang="sk-SK" dirty="0">
                <a:solidFill>
                  <a:srgbClr val="FF0000"/>
                </a:solidFill>
              </a:rPr>
              <a:t>Strata spôsobilosti </a:t>
            </a:r>
            <a:r>
              <a:rPr lang="sk-SK" dirty="0"/>
              <a:t>prijímateľa verejných prostriedkov – dočasné</a:t>
            </a:r>
          </a:p>
        </p:txBody>
      </p:sp>
      <p:sp>
        <p:nvSpPr>
          <p:cNvPr id="157" name="Google Shape;157;p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>
            <a:off x="6599207" y="1649802"/>
            <a:ext cx="2392267" cy="2050930"/>
            <a:chOff x="1926141" y="1001650"/>
            <a:chExt cx="423184" cy="355600"/>
          </a:xfrm>
        </p:grpSpPr>
        <p:sp>
          <p:nvSpPr>
            <p:cNvPr id="159" name="Google Shape;159;p15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1926141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Obrázok 1">
            <a:extLst>
              <a:ext uri="{FF2B5EF4-FFF2-40B4-BE49-F238E27FC236}">
                <a16:creationId xmlns:a16="http://schemas.microsoft.com/office/drawing/2014/main" id="{015CEA3F-BE21-4D7C-8BDE-432760039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699" y="113924"/>
            <a:ext cx="181066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04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0"/>
          <p:cNvSpPr txBox="1">
            <a:spLocks noGrp="1"/>
          </p:cNvSpPr>
          <p:nvPr>
            <p:ph type="title"/>
          </p:nvPr>
        </p:nvSpPr>
        <p:spPr>
          <a:xfrm>
            <a:off x="1852150" y="179744"/>
            <a:ext cx="6636242" cy="16694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Timeline</a:t>
            </a:r>
            <a:r>
              <a:rPr lang="sk-SK" dirty="0"/>
              <a:t> zverejňovania pri zasadaniach najvyššieho orgánu</a:t>
            </a:r>
            <a:endParaRPr dirty="0"/>
          </a:p>
        </p:txBody>
      </p:sp>
      <p:sp>
        <p:nvSpPr>
          <p:cNvPr id="483" name="Google Shape;483;p40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484" name="Google Shape;484;p40"/>
          <p:cNvSpPr/>
          <p:nvPr/>
        </p:nvSpPr>
        <p:spPr>
          <a:xfrm>
            <a:off x="7735208" y="2908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0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Do 25 dní</a:t>
            </a:r>
          </a:p>
        </p:txBody>
      </p:sp>
      <p:sp>
        <p:nvSpPr>
          <p:cNvPr id="485" name="Google Shape;485;p40"/>
          <p:cNvSpPr/>
          <p:nvPr/>
        </p:nvSpPr>
        <p:spPr>
          <a:xfrm>
            <a:off x="7075124" y="2908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0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Do 25 dní</a:t>
            </a:r>
          </a:p>
        </p:txBody>
      </p:sp>
      <p:sp>
        <p:nvSpPr>
          <p:cNvPr id="486" name="Google Shape;486;p40"/>
          <p:cNvSpPr/>
          <p:nvPr/>
        </p:nvSpPr>
        <p:spPr>
          <a:xfrm>
            <a:off x="6415040" y="2908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0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Do 25 dní</a:t>
            </a:r>
            <a:endParaRPr sz="1000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7" name="Google Shape;487;p40"/>
          <p:cNvSpPr/>
          <p:nvPr/>
        </p:nvSpPr>
        <p:spPr>
          <a:xfrm>
            <a:off x="5754956" y="2908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0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Do 25 dní</a:t>
            </a:r>
            <a:endParaRPr sz="1000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0" name="Google Shape;490;p40"/>
          <p:cNvSpPr/>
          <p:nvPr/>
        </p:nvSpPr>
        <p:spPr>
          <a:xfrm>
            <a:off x="4090349" y="2908350"/>
            <a:ext cx="1446243" cy="393600"/>
          </a:xfrm>
          <a:prstGeom prst="homePlate">
            <a:avLst>
              <a:gd name="adj" fmla="val 32030"/>
            </a:avLst>
          </a:prstGeom>
          <a:solidFill>
            <a:srgbClr val="10DE9E"/>
          </a:solidFill>
          <a:ln>
            <a:solidFill>
              <a:srgbClr val="008000"/>
            </a:solidFill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0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ROKOVANIE</a:t>
            </a:r>
            <a:endParaRPr sz="1000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1" name="Google Shape;491;p40"/>
          <p:cNvSpPr/>
          <p:nvPr/>
        </p:nvSpPr>
        <p:spPr>
          <a:xfrm>
            <a:off x="3114619" y="2908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0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3 dni pred</a:t>
            </a:r>
            <a:endParaRPr sz="1000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2" name="Google Shape;492;p40"/>
          <p:cNvSpPr/>
          <p:nvPr/>
        </p:nvSpPr>
        <p:spPr>
          <a:xfrm>
            <a:off x="2454535" y="2908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0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7 dní pred</a:t>
            </a:r>
            <a:endParaRPr sz="1000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3" name="Google Shape;493;p40"/>
          <p:cNvSpPr/>
          <p:nvPr/>
        </p:nvSpPr>
        <p:spPr>
          <a:xfrm>
            <a:off x="1794451" y="2908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0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7 dní pred</a:t>
            </a:r>
            <a:endParaRPr sz="1000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4" name="Google Shape;494;p40"/>
          <p:cNvSpPr/>
          <p:nvPr/>
        </p:nvSpPr>
        <p:spPr>
          <a:xfrm>
            <a:off x="1134367" y="2908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5" name="Google Shape;495;p40"/>
          <p:cNvSpPr/>
          <p:nvPr/>
        </p:nvSpPr>
        <p:spPr>
          <a:xfrm>
            <a:off x="474283" y="2908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0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15 dní pred</a:t>
            </a:r>
            <a:endParaRPr sz="1000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97" name="Google Shape;497;p40"/>
          <p:cNvCxnSpPr/>
          <p:nvPr/>
        </p:nvCxnSpPr>
        <p:spPr>
          <a:xfrm rot="10800000">
            <a:off x="768923" y="2434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98" name="Google Shape;498;p40"/>
          <p:cNvSpPr txBox="1"/>
          <p:nvPr/>
        </p:nvSpPr>
        <p:spPr>
          <a:xfrm>
            <a:off x="719274" y="1879599"/>
            <a:ext cx="1249500" cy="659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0" b="1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Zverejnenie</a:t>
            </a:r>
            <a:r>
              <a:rPr lang="sk-SK" sz="9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informácie o konaní zasadnutia najvyššieho orgánu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§ 17 /1/ c)</a:t>
            </a:r>
            <a:endParaRPr sz="900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99" name="Google Shape;499;p40"/>
          <p:cNvCxnSpPr/>
          <p:nvPr/>
        </p:nvCxnSpPr>
        <p:spPr>
          <a:xfrm rot="10800000">
            <a:off x="2090158" y="2434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00" name="Google Shape;500;p40"/>
          <p:cNvSpPr txBox="1"/>
          <p:nvPr/>
        </p:nvSpPr>
        <p:spPr>
          <a:xfrm>
            <a:off x="2050642" y="1879600"/>
            <a:ext cx="1249500" cy="65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0" b="1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Zverejnenie</a:t>
            </a:r>
            <a:r>
              <a:rPr lang="sk-SK" sz="9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pozvánky a návrhu programu zasadnutia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§ 17 /1/ d)</a:t>
            </a:r>
          </a:p>
        </p:txBody>
      </p:sp>
      <p:cxnSp>
        <p:nvCxnSpPr>
          <p:cNvPr id="501" name="Google Shape;501;p40"/>
          <p:cNvCxnSpPr/>
          <p:nvPr/>
        </p:nvCxnSpPr>
        <p:spPr>
          <a:xfrm rot="10800000">
            <a:off x="3411393" y="2434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02" name="Google Shape;502;p40"/>
          <p:cNvSpPr txBox="1"/>
          <p:nvPr/>
        </p:nvSpPr>
        <p:spPr>
          <a:xfrm>
            <a:off x="3373384" y="1879600"/>
            <a:ext cx="1249500" cy="65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sk-SK" sz="900" b="1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Zverejnenie</a:t>
            </a:r>
            <a:r>
              <a:rPr lang="sk-SK" sz="9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kandidátov na členov orgánov vrátane ich navrhovateľa </a:t>
            </a:r>
          </a:p>
          <a:p>
            <a:pPr lvl="0"/>
            <a:r>
              <a:rPr lang="sk-SK" sz="9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§ 17 /1/h)</a:t>
            </a:r>
          </a:p>
        </p:txBody>
      </p:sp>
      <p:sp>
        <p:nvSpPr>
          <p:cNvPr id="504" name="Google Shape;504;p40"/>
          <p:cNvSpPr txBox="1"/>
          <p:nvPr/>
        </p:nvSpPr>
        <p:spPr>
          <a:xfrm>
            <a:off x="4696126" y="1879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05" name="Google Shape;505;p40"/>
          <p:cNvCxnSpPr/>
          <p:nvPr/>
        </p:nvCxnSpPr>
        <p:spPr>
          <a:xfrm rot="10800000">
            <a:off x="6053863" y="2434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06" name="Google Shape;506;p40"/>
          <p:cNvSpPr txBox="1"/>
          <p:nvPr/>
        </p:nvSpPr>
        <p:spPr>
          <a:xfrm>
            <a:off x="6018868" y="1879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0" b="1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Zverejnenie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Správy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volebnej komisie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§ 17 /1/ f)</a:t>
            </a:r>
          </a:p>
        </p:txBody>
      </p:sp>
      <p:cxnSp>
        <p:nvCxnSpPr>
          <p:cNvPr id="507" name="Google Shape;507;p40"/>
          <p:cNvCxnSpPr/>
          <p:nvPr/>
        </p:nvCxnSpPr>
        <p:spPr>
          <a:xfrm rot="10800000">
            <a:off x="7375098" y="2434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08" name="Google Shape;508;p40"/>
          <p:cNvSpPr txBox="1"/>
          <p:nvPr/>
        </p:nvSpPr>
        <p:spPr>
          <a:xfrm>
            <a:off x="7341610" y="1879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0" b="1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Zverejnenie</a:t>
            </a:r>
            <a:r>
              <a:rPr lang="sk-SK" sz="9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Zápisnice a prezenčnej listiny § 17 /1/ e)  + iné § 21 /2/</a:t>
            </a:r>
          </a:p>
        </p:txBody>
      </p:sp>
      <p:cxnSp>
        <p:nvCxnSpPr>
          <p:cNvPr id="509" name="Google Shape;509;p40"/>
          <p:cNvCxnSpPr/>
          <p:nvPr/>
        </p:nvCxnSpPr>
        <p:spPr>
          <a:xfrm rot="10800000">
            <a:off x="1439687" y="3277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10" name="Google Shape;510;p40"/>
          <p:cNvSpPr txBox="1"/>
          <p:nvPr/>
        </p:nvSpPr>
        <p:spPr>
          <a:xfrm>
            <a:off x="768924" y="3800549"/>
            <a:ext cx="1816318" cy="98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sk-SK" sz="9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Ak sa konajú voľby, tak odporúčam zverejniť informácie o voľbách a podmienky podania návrhov na  kandidáta. Lehota nie je určená v zákone (môže byť vo vnútorných predpisoch)</a:t>
            </a:r>
          </a:p>
        </p:txBody>
      </p:sp>
      <p:cxnSp>
        <p:nvCxnSpPr>
          <p:cNvPr id="511" name="Google Shape;511;p40"/>
          <p:cNvCxnSpPr/>
          <p:nvPr/>
        </p:nvCxnSpPr>
        <p:spPr>
          <a:xfrm rot="10800000">
            <a:off x="2760922" y="3277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12" name="Google Shape;512;p40"/>
          <p:cNvSpPr txBox="1"/>
          <p:nvPr/>
        </p:nvSpPr>
        <p:spPr>
          <a:xfrm>
            <a:off x="2652684" y="3775969"/>
            <a:ext cx="1437659" cy="890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0" b="1" dirty="0">
                <a:solidFill>
                  <a:srgbClr val="00B050"/>
                </a:solidFill>
                <a:latin typeface="Poppins"/>
                <a:ea typeface="Poppins"/>
                <a:cs typeface="Poppins"/>
                <a:sym typeface="Poppins"/>
              </a:rPr>
              <a:t>Zaslanie</a:t>
            </a:r>
            <a:r>
              <a:rPr lang="sk-SK" sz="900" b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sk-SK" sz="9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pozvánky, návrhu programu zasadnutia a podklady osobám oprávneným zúčastniť sa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§ 21 /1/ b)</a:t>
            </a:r>
            <a:endParaRPr sz="900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13" name="Google Shape;513;p40"/>
          <p:cNvCxnSpPr/>
          <p:nvPr/>
        </p:nvCxnSpPr>
        <p:spPr>
          <a:xfrm rot="10800000">
            <a:off x="4509547" y="3277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14" name="Google Shape;514;p40"/>
          <p:cNvSpPr txBox="1"/>
          <p:nvPr/>
        </p:nvSpPr>
        <p:spPr>
          <a:xfrm>
            <a:off x="4287092" y="3794899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Rokovanie najvyššieho orgánu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§ 19, 21 , 22, 23 a iné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sk-SK" sz="900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17" name="Google Shape;517;p40"/>
          <p:cNvCxnSpPr/>
          <p:nvPr/>
        </p:nvCxnSpPr>
        <p:spPr>
          <a:xfrm rot="10800000">
            <a:off x="6724627" y="3277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18" name="Google Shape;518;p40"/>
          <p:cNvSpPr txBox="1"/>
          <p:nvPr/>
        </p:nvSpPr>
        <p:spPr>
          <a:xfrm>
            <a:off x="6502972" y="3800550"/>
            <a:ext cx="1437659" cy="987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0" b="1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Zverejnenie</a:t>
            </a:r>
            <a:r>
              <a:rPr lang="sk-SK" sz="9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správy nezávislého pozorovateľa pri voľbách (ak bol)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§ 23 /3/a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§ 21 /2/ a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§ 17 /1/ e)</a:t>
            </a:r>
            <a:endParaRPr sz="900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19" name="Google Shape;519;p40"/>
          <p:cNvCxnSpPr/>
          <p:nvPr/>
        </p:nvCxnSpPr>
        <p:spPr>
          <a:xfrm rot="10800000">
            <a:off x="8045862" y="3277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20" name="Google Shape;520;p40"/>
          <p:cNvSpPr txBox="1"/>
          <p:nvPr/>
        </p:nvSpPr>
        <p:spPr>
          <a:xfrm>
            <a:off x="8008073" y="3800549"/>
            <a:ext cx="1034700" cy="66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0" b="1" dirty="0">
                <a:solidFill>
                  <a:srgbClr val="00B050"/>
                </a:solidFill>
                <a:latin typeface="Poppins"/>
                <a:ea typeface="Poppins"/>
                <a:cs typeface="Poppins"/>
                <a:sym typeface="Poppins"/>
              </a:rPr>
              <a:t>Zaslanie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Zápisnice  § 17 /3/ s povinným obsahom podľa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§ 21 /2/</a:t>
            </a:r>
            <a:endParaRPr sz="900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21E60925-9C8B-4350-A869-2212E0209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22" r="15201" b="4927"/>
          <a:stretch/>
        </p:blipFill>
        <p:spPr>
          <a:xfrm>
            <a:off x="155275" y="0"/>
            <a:ext cx="1431985" cy="1669481"/>
          </a:xfrm>
          <a:prstGeom prst="rect">
            <a:avLst/>
          </a:prstGeom>
        </p:spPr>
      </p:pic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14CBD3ED-E448-41B4-8EE4-9F18B8772ADD}"/>
              </a:ext>
            </a:extLst>
          </p:cNvPr>
          <p:cNvSpPr/>
          <p:nvPr/>
        </p:nvSpPr>
        <p:spPr>
          <a:xfrm>
            <a:off x="431711" y="4813318"/>
            <a:ext cx="3570946" cy="2490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100" dirty="0">
                <a:solidFill>
                  <a:schemeClr val="tx1"/>
                </a:solidFill>
              </a:rPr>
              <a:t>Lehoty </a:t>
            </a:r>
            <a:r>
              <a:rPr lang="sk-SK" sz="1100" b="1" dirty="0">
                <a:solidFill>
                  <a:schemeClr val="tx1"/>
                </a:solidFill>
              </a:rPr>
              <a:t>pred</a:t>
            </a:r>
            <a:r>
              <a:rPr lang="sk-SK" sz="1100" dirty="0">
                <a:solidFill>
                  <a:schemeClr val="tx1"/>
                </a:solidFill>
              </a:rPr>
              <a:t> rokovaním môžete predĺžiť ale nie skrátiť</a:t>
            </a:r>
            <a:r>
              <a:rPr lang="sk-SK" sz="1100" dirty="0">
                <a:solidFill>
                  <a:srgbClr val="00B050"/>
                </a:solidFill>
              </a:rPr>
              <a:t>. </a:t>
            </a:r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E9C2BC5F-4805-4534-A129-BA3305E6FE87}"/>
              </a:ext>
            </a:extLst>
          </p:cNvPr>
          <p:cNvSpPr/>
          <p:nvPr/>
        </p:nvSpPr>
        <p:spPr>
          <a:xfrm>
            <a:off x="5615407" y="4813318"/>
            <a:ext cx="3096882" cy="2490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100" dirty="0">
                <a:solidFill>
                  <a:schemeClr val="tx1"/>
                </a:solidFill>
              </a:rPr>
              <a:t>Lehoty</a:t>
            </a:r>
            <a:r>
              <a:rPr lang="sk-SK" sz="1100" b="1" dirty="0">
                <a:solidFill>
                  <a:schemeClr val="tx1"/>
                </a:solidFill>
              </a:rPr>
              <a:t> po </a:t>
            </a:r>
            <a:r>
              <a:rPr lang="sk-SK" sz="1100" dirty="0">
                <a:solidFill>
                  <a:schemeClr val="tx1"/>
                </a:solidFill>
              </a:rPr>
              <a:t>rokovaní môžete skrátiť, nie predĺžiť</a:t>
            </a: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5BFC41AA-3ECD-445F-86E7-41398F352792}"/>
              </a:ext>
            </a:extLst>
          </p:cNvPr>
          <p:cNvSpPr/>
          <p:nvPr/>
        </p:nvSpPr>
        <p:spPr>
          <a:xfrm>
            <a:off x="4002657" y="4249543"/>
            <a:ext cx="2412383" cy="538117"/>
          </a:xfrm>
          <a:prstGeom prst="rect">
            <a:avLst/>
          </a:prstGeom>
          <a:solidFill>
            <a:srgbClr val="FFFF0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000" dirty="0">
                <a:solidFill>
                  <a:srgbClr val="FF0000"/>
                </a:solidFill>
              </a:rPr>
              <a:t>POZOR, ak máte v stanovách lehoty o skoršom / dlhšom zverejňovaní, tak musíte dodržiavať lehoty podľa stanov 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"/>
          <p:cNvSpPr txBox="1">
            <a:spLocks noGrp="1"/>
          </p:cNvSpPr>
          <p:nvPr>
            <p:ph type="title"/>
          </p:nvPr>
        </p:nvSpPr>
        <p:spPr>
          <a:xfrm>
            <a:off x="457199" y="414069"/>
            <a:ext cx="5861875" cy="13284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rgbClr val="FF0000"/>
                </a:solidFill>
              </a:rPr>
              <a:t>Údaje o kontrolórovi</a:t>
            </a:r>
            <a:br>
              <a:rPr lang="sk-SK" dirty="0">
                <a:solidFill>
                  <a:srgbClr val="FF0000"/>
                </a:solidFill>
              </a:rPr>
            </a:br>
            <a:endParaRPr dirty="0">
              <a:solidFill>
                <a:srgbClr val="FF0000"/>
              </a:solidFill>
            </a:endParaRPr>
          </a:p>
        </p:txBody>
      </p:sp>
      <p:sp>
        <p:nvSpPr>
          <p:cNvPr id="155" name="Google Shape;155;p15"/>
          <p:cNvSpPr txBox="1">
            <a:spLocks noGrp="1"/>
          </p:cNvSpPr>
          <p:nvPr>
            <p:ph type="body" idx="1"/>
          </p:nvPr>
        </p:nvSpPr>
        <p:spPr>
          <a:xfrm>
            <a:off x="698740" y="1649802"/>
            <a:ext cx="5591185" cy="3163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sk-SK" sz="1800" b="1" dirty="0"/>
              <a:t>§ 81 ods. 1 písm m) n)  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sk-SK" sz="1800" dirty="0"/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sk-SK" sz="1800" dirty="0"/>
              <a:t>O každej právnickej osobe v športe sa do registra zapisujú tieto údaje: 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sk-SK" sz="1800" dirty="0"/>
              <a:t>.....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sk-SK" sz="1800" dirty="0"/>
              <a:t>m)   meno a priezvisko kontrolóra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sk-SK" sz="1800" dirty="0"/>
              <a:t>n)    adresa elektronickej pošty kontrolóra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sk-SK" sz="1800" dirty="0"/>
              <a:t>.....</a:t>
            </a:r>
            <a:br>
              <a:rPr lang="sk-SK" sz="2400" dirty="0"/>
            </a:br>
            <a:endParaRPr lang="sk-SK" i="1" dirty="0">
              <a:solidFill>
                <a:srgbClr val="000000"/>
              </a:solidFill>
            </a:endParaRP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052B3EB6-B8B7-4154-8E35-1CC9D0DEDC7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536875" y="1353264"/>
            <a:ext cx="2454600" cy="2994450"/>
          </a:xfrm>
        </p:spPr>
        <p:txBody>
          <a:bodyPr/>
          <a:lstStyle/>
          <a:p>
            <a:r>
              <a:rPr lang="sk-SK" dirty="0"/>
              <a:t>     SANKCIE: </a:t>
            </a:r>
          </a:p>
          <a:p>
            <a:pPr marL="139700" indent="0">
              <a:buNone/>
            </a:pPr>
            <a:r>
              <a:rPr lang="sk-SK" dirty="0"/>
              <a:t>NŠZ</a:t>
            </a:r>
          </a:p>
          <a:p>
            <a:pPr marL="139700" indent="0">
              <a:buNone/>
            </a:pPr>
            <a:r>
              <a:rPr lang="sk-SK" dirty="0"/>
              <a:t>§ 66 ods. 3 </a:t>
            </a:r>
          </a:p>
          <a:p>
            <a:pPr marL="139700" indent="0">
              <a:buNone/>
            </a:pPr>
            <a:endParaRPr lang="sk-SK" sz="900" dirty="0">
              <a:solidFill>
                <a:srgbClr val="FF0000"/>
              </a:solidFill>
            </a:endParaRPr>
          </a:p>
          <a:p>
            <a:pPr marL="139700" indent="0">
              <a:buNone/>
            </a:pPr>
            <a:r>
              <a:rPr lang="sk-SK" dirty="0">
                <a:solidFill>
                  <a:srgbClr val="FF0000"/>
                </a:solidFill>
              </a:rPr>
              <a:t>Strata spôsobilosti </a:t>
            </a:r>
            <a:r>
              <a:rPr lang="sk-SK" dirty="0"/>
              <a:t>prijímateľa verejných prostriedkov – dočasné</a:t>
            </a:r>
          </a:p>
        </p:txBody>
      </p:sp>
      <p:sp>
        <p:nvSpPr>
          <p:cNvPr id="157" name="Google Shape;157;p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>
            <a:off x="6599207" y="1649802"/>
            <a:ext cx="2392267" cy="2050930"/>
            <a:chOff x="1926141" y="1001650"/>
            <a:chExt cx="423184" cy="355600"/>
          </a:xfrm>
        </p:grpSpPr>
        <p:sp>
          <p:nvSpPr>
            <p:cNvPr id="159" name="Google Shape;159;p15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1926141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Obrázok 1">
            <a:extLst>
              <a:ext uri="{FF2B5EF4-FFF2-40B4-BE49-F238E27FC236}">
                <a16:creationId xmlns:a16="http://schemas.microsoft.com/office/drawing/2014/main" id="{015CEA3F-BE21-4D7C-8BDE-432760039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699" y="113924"/>
            <a:ext cx="181066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24983"/>
      </p:ext>
    </p:extLst>
  </p:cSld>
  <p:clrMapOvr>
    <a:masterClrMapping/>
  </p:clrMapOvr>
</p:sld>
</file>

<file path=ppt/theme/theme1.xml><?xml version="1.0" encoding="utf-8"?>
<a:theme xmlns:a="http://schemas.openxmlformats.org/drawingml/2006/main" name="Cymbelin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EFEFEF"/>
      </a:lt2>
      <a:accent1>
        <a:srgbClr val="485364"/>
      </a:accent1>
      <a:accent2>
        <a:srgbClr val="63728A"/>
      </a:accent2>
      <a:accent3>
        <a:srgbClr val="8B9AB3"/>
      </a:accent3>
      <a:accent4>
        <a:srgbClr val="9E8473"/>
      </a:accent4>
      <a:accent5>
        <a:srgbClr val="CAAE9C"/>
      </a:accent5>
      <a:accent6>
        <a:srgbClr val="DFCEC3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1440</Words>
  <Application>Microsoft Office PowerPoint</Application>
  <PresentationFormat>Prezentácia na obrazovke (16:9)</PresentationFormat>
  <Paragraphs>235</Paragraphs>
  <Slides>19</Slides>
  <Notes>19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4" baseType="lpstr">
      <vt:lpstr>Poppins Light</vt:lpstr>
      <vt:lpstr>Arial</vt:lpstr>
      <vt:lpstr>Poppins</vt:lpstr>
      <vt:lpstr>Calibri</vt:lpstr>
      <vt:lpstr>Cymbeline template</vt:lpstr>
      <vt:lpstr>Poznatky z kontrol   hlavnej kontrolórky športu</vt:lpstr>
      <vt:lpstr>Nedostatky vo výročných správach</vt:lpstr>
      <vt:lpstr>Nedostatky vo výročných správach</vt:lpstr>
      <vt:lpstr>Nedostatky vo zverejňovaní NŠZ</vt:lpstr>
      <vt:lpstr>Nedostatky vo zverejňovaní NŠZ a NŠO</vt:lpstr>
      <vt:lpstr>Nedostatky vo zverejňovaní NŠZ a NŠO</vt:lpstr>
      <vt:lpstr>Nedostatky vo zverejňovaní NŠZ a NŠO</vt:lpstr>
      <vt:lpstr>Timeline zverejňovania pri zasadaniach najvyššieho orgánu</vt:lpstr>
      <vt:lpstr>Údaje o kontrolórovi </vt:lpstr>
      <vt:lpstr>Samostatný účet </vt:lpstr>
      <vt:lpstr>Bankové prevody </vt:lpstr>
      <vt:lpstr>Bankové prevody </vt:lpstr>
      <vt:lpstr>POZOR</vt:lpstr>
      <vt:lpstr>                       Časté nedostatky :   § 9            Výročná správa obsah a                        zverejňovanie § 16 ods. 2   talentovaní športovci § 17 ods. 1     zverejňovanie                             na webe a v ISŠ § 66 ods. 3 písm d) samostatný                bankový účet  § 81 ods. 1 písm m) n)  údaje o      kontrolórovi  a to je len malinká časť opakujúcich sa nedostatkov  </vt:lpstr>
      <vt:lpstr>Prezentácia programu PowerPoint</vt:lpstr>
      <vt:lpstr>Pri zverejňovaní informácií o členoch najvyššieho orgánu  POZOR na GDPR  zdroj: https://mushing.sk/szpz/kluby/  </vt:lpstr>
      <vt:lpstr>Prezentácia programu PowerPoint</vt:lpstr>
      <vt:lpstr>Prezentácia programu PowerPoint</vt:lpstr>
      <vt:lpstr>Ďakujem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Poznatky z kontrol   hlavnej kontrolórky športu</dc:title>
  <dc:creator>Dvorščíková Mariana</dc:creator>
  <cp:lastModifiedBy>Dvorščíková Mariana</cp:lastModifiedBy>
  <cp:revision>57</cp:revision>
  <cp:lastPrinted>2023-02-09T06:47:09Z</cp:lastPrinted>
  <dcterms:modified xsi:type="dcterms:W3CDTF">2023-02-09T10:16:45Z</dcterms:modified>
</cp:coreProperties>
</file>