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28" r:id="rId3"/>
    <p:sldId id="330" r:id="rId4"/>
    <p:sldId id="331" r:id="rId5"/>
    <p:sldId id="332" r:id="rId6"/>
    <p:sldId id="334" r:id="rId7"/>
    <p:sldId id="333" r:id="rId8"/>
    <p:sldId id="335" r:id="rId9"/>
    <p:sldId id="337" r:id="rId10"/>
    <p:sldId id="338" r:id="rId11"/>
    <p:sldId id="336" r:id="rId12"/>
    <p:sldId id="339" r:id="rId13"/>
    <p:sldId id="341" r:id="rId14"/>
    <p:sldId id="340" r:id="rId15"/>
    <p:sldId id="323" r:id="rId16"/>
    <p:sldId id="342" r:id="rId17"/>
    <p:sldId id="343" r:id="rId18"/>
    <p:sldId id="324" r:id="rId19"/>
    <p:sldId id="305" r:id="rId20"/>
    <p:sldId id="258" r:id="rId21"/>
    <p:sldId id="262" r:id="rId22"/>
    <p:sldId id="295" r:id="rId23"/>
    <p:sldId id="273" r:id="rId24"/>
    <p:sldId id="267" r:id="rId25"/>
    <p:sldId id="265" r:id="rId26"/>
    <p:sldId id="268" r:id="rId27"/>
    <p:sldId id="316" r:id="rId28"/>
    <p:sldId id="317" r:id="rId29"/>
    <p:sldId id="326" r:id="rId30"/>
    <p:sldId id="263" r:id="rId31"/>
    <p:sldId id="266" r:id="rId32"/>
    <p:sldId id="264" r:id="rId33"/>
    <p:sldId id="272" r:id="rId34"/>
    <p:sldId id="297" r:id="rId35"/>
    <p:sldId id="293" r:id="rId36"/>
    <p:sldId id="277" r:id="rId37"/>
    <p:sldId id="275" r:id="rId38"/>
    <p:sldId id="274" r:id="rId39"/>
    <p:sldId id="278" r:id="rId40"/>
    <p:sldId id="279" r:id="rId41"/>
    <p:sldId id="292" r:id="rId42"/>
    <p:sldId id="280" r:id="rId43"/>
    <p:sldId id="281" r:id="rId44"/>
    <p:sldId id="283" r:id="rId45"/>
    <p:sldId id="285" r:id="rId46"/>
    <p:sldId id="284" r:id="rId47"/>
    <p:sldId id="286" r:id="rId48"/>
    <p:sldId id="307" r:id="rId49"/>
    <p:sldId id="304" r:id="rId50"/>
    <p:sldId id="303" r:id="rId51"/>
    <p:sldId id="302" r:id="rId52"/>
    <p:sldId id="299" r:id="rId53"/>
    <p:sldId id="300" r:id="rId54"/>
    <p:sldId id="308" r:id="rId55"/>
    <p:sldId id="306" r:id="rId56"/>
    <p:sldId id="319" r:id="rId57"/>
    <p:sldId id="301" r:id="rId58"/>
    <p:sldId id="294" r:id="rId59"/>
    <p:sldId id="313" r:id="rId60"/>
    <p:sldId id="314" r:id="rId61"/>
    <p:sldId id="311" r:id="rId62"/>
    <p:sldId id="315" r:id="rId63"/>
    <p:sldId id="325" r:id="rId64"/>
    <p:sldId id="310" r:id="rId6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8C4"/>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102" d="100"/>
          <a:sy n="102" d="100"/>
        </p:scale>
        <p:origin x="17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k-SK"/>
              <a:t>Kliknutím upravte štýl predlohy nadpisu</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dirty="0"/>
              <a:t>Kliknutím na ikonu pridáte obrázok</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Date Placeholder 2"/>
          <p:cNvSpPr>
            <a:spLocks noGrp="1"/>
          </p:cNvSpPr>
          <p:nvPr>
            <p:ph type="dt" sz="half" idx="10"/>
          </p:nvPr>
        </p:nvSpPr>
        <p:spPr/>
        <p:txBody>
          <a:bodyPr/>
          <a:lstStyle/>
          <a:p>
            <a:fld id="{B61BEF0D-F0BB-DE4B-95CE-6DB70DBA9567}" type="datetimeFigureOut">
              <a:rPr lang="en-US" dirty="0"/>
              <a:pPr/>
              <a:t>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k-SK"/>
              <a:t>Kliknutím upravte štýl predlohy nadpisu</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a:t>Upraviť štýly predlohy textu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k-SK"/>
              <a:t>Kliknutím upravte štýl predlohy nadpisu</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k-SK"/>
              <a:t>Upraviť štýly predlohy textu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k-SK"/>
              <a:t>Kliknutím upravte štýl predlohy nadpisu</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k-SK"/>
              <a:t>Upraviť štýly predlohy textu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ncho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nchor="ct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k-SK"/>
              <a:t>Kliknutím upravte štýl predlohy nadpisu</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Upraviť štýly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a:t>Kliknutím upravte štýl predlohy nadpisu</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k-SK"/>
              <a:t>Kliknutím upravte štýl predlohy nadpisu</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k-SK"/>
              <a:t>Kliknutím upravte štýl predlohy nadpisu</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dirty="0"/>
              <a:t>Kliknutím na ikonu pridáte obrázok</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Upraviť štýly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4000">
              <a:schemeClr val="tx2">
                <a:lumMod val="8000"/>
                <a:lumOff val="92000"/>
                <a:alpha val="56000"/>
              </a:schemeClr>
            </a:gs>
            <a:gs pos="100000">
              <a:srgbClr val="0878C4">
                <a:alpha val="75000"/>
                <a:lumMod val="67000"/>
                <a:lumOff val="33000"/>
              </a:srgbClr>
            </a:gs>
          </a:gsLst>
          <a:lin ang="4200000" scaled="0"/>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12/8/2022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slov-lex.sk/pravne-predpisy/SK/ZZ/2015/440/#paragraf-13" TargetMode="External"/><Relationship Id="rId2" Type="http://schemas.openxmlformats.org/officeDocument/2006/relationships/hyperlink" Target="https://www.slov-lex.sk/pravne-predpisy/SK/ZZ/2015/440/#paragraf-19"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lov-lex.sk/pravne-predpisy/SK/ZZ/2015/357/" TargetMode="External"/><Relationship Id="rId2" Type="http://schemas.openxmlformats.org/officeDocument/2006/relationships/hyperlink" Target="https://www.slov-lex.sk/pravne-predpisy/SK/ZZ/2015/440/"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inedu.sk/data/files/11120_usmernenie_k_zmluve_final_08032022.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slov-lex.sk/pravne-predpisy/SK/ZZ/2015/440/20220301.html#paragraf-8.odsek-7" TargetMode="External"/><Relationship Id="rId2" Type="http://schemas.openxmlformats.org/officeDocument/2006/relationships/hyperlink" Target="https://www.minedu.sk/cinnost-sportoveho-odbornika-ako-podnikanie/"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www.slov-lex.sk/pravne-predpisy/SK/ZZ/2015/343/"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www.slov-lex.sk/pravne-predpisy/SK/ZZ/2002/431/20220101#paragraf-32.odsek-3.pismeno-b"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slov-lex.sk/pravne-predpisy/SK/ZZ/2002/431/20220101#paragraf-32.odsek-3.pismeno-c"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lov-lex.sk/pravne-predpisy/SK/ZZ/2015/440/#poznamky.poznamka-10" TargetMode="External"/><Relationship Id="rId2" Type="http://schemas.openxmlformats.org/officeDocument/2006/relationships/hyperlink" Target="https://www.slov-lex.sk/pravne-predpisy/SK/ZZ/2015/440/#poznamky.poznamka-27a"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slov-lex.sk/pravne-predpisy/SK/ZZ/2015/357/" TargetMode="External"/><Relationship Id="rId4" Type="http://schemas.openxmlformats.org/officeDocument/2006/relationships/hyperlink" Target="https://www.slov-lex.sk/pravne-predpisy/SK/ZZ/2019/31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31255C01-C982-44D8-8988-E876396FB7C1}"/>
              </a:ext>
            </a:extLst>
          </p:cNvPr>
          <p:cNvPicPr>
            <a:picLocks noChangeAspect="1"/>
          </p:cNvPicPr>
          <p:nvPr/>
        </p:nvPicPr>
        <p:blipFill>
          <a:blip r:embed="rId3"/>
          <a:stretch>
            <a:fillRect/>
          </a:stretch>
        </p:blipFill>
        <p:spPr>
          <a:xfrm>
            <a:off x="-609670" y="-109728"/>
            <a:ext cx="12801670" cy="7071360"/>
          </a:xfrm>
          <a:prstGeom prst="rect">
            <a:avLst/>
          </a:prstGeom>
        </p:spPr>
      </p:pic>
      <p:sp>
        <p:nvSpPr>
          <p:cNvPr id="3" name="Podnadpis 2">
            <a:extLst>
              <a:ext uri="{FF2B5EF4-FFF2-40B4-BE49-F238E27FC236}">
                <a16:creationId xmlns:a16="http://schemas.microsoft.com/office/drawing/2014/main" id="{6E2B1D5F-D390-485E-9706-5F7D9826FB8E}"/>
              </a:ext>
            </a:extLst>
          </p:cNvPr>
          <p:cNvSpPr>
            <a:spLocks noGrp="1"/>
          </p:cNvSpPr>
          <p:nvPr>
            <p:ph type="subTitle" idx="1"/>
          </p:nvPr>
        </p:nvSpPr>
        <p:spPr>
          <a:xfrm>
            <a:off x="896948" y="3126098"/>
            <a:ext cx="6899002" cy="2637393"/>
          </a:xfrm>
        </p:spPr>
        <p:txBody>
          <a:bodyPr>
            <a:normAutofit lnSpcReduction="10000"/>
          </a:bodyPr>
          <a:lstStyle/>
          <a:p>
            <a:pPr algn="ctr"/>
            <a:endParaRPr lang="sk-SK" sz="2800" b="1" dirty="0"/>
          </a:p>
          <a:p>
            <a:pPr algn="ctr"/>
            <a:endParaRPr lang="sk-SK" sz="2800" b="1" dirty="0"/>
          </a:p>
          <a:p>
            <a:pPr algn="ctr"/>
            <a:endParaRPr lang="sk-SK" sz="2800" b="1" dirty="0"/>
          </a:p>
          <a:p>
            <a:pPr algn="ctr"/>
            <a:r>
              <a:rPr lang="sk-SK" sz="2800" b="1" dirty="0">
                <a:solidFill>
                  <a:srgbClr val="FF0000"/>
                </a:solidFill>
              </a:rPr>
              <a:t>Kontrola v športe, kontrolná činnosť hlavného kontrolóra športu</a:t>
            </a:r>
          </a:p>
          <a:p>
            <a:pPr marL="342900" indent="-342900">
              <a:buFont typeface="Arial" panose="020B0604020202020204" pitchFamily="34" charset="0"/>
              <a:buChar char="•"/>
            </a:pPr>
            <a:endParaRPr lang="sk-SK" dirty="0"/>
          </a:p>
        </p:txBody>
      </p:sp>
      <p:pic>
        <p:nvPicPr>
          <p:cNvPr id="4" name="Obrázok 3">
            <a:extLst>
              <a:ext uri="{FF2B5EF4-FFF2-40B4-BE49-F238E27FC236}">
                <a16:creationId xmlns:a16="http://schemas.microsoft.com/office/drawing/2014/main" id="{4EEDCAA7-F6B8-4F35-95B9-944E6A77A5B0}"/>
              </a:ext>
            </a:extLst>
          </p:cNvPr>
          <p:cNvPicPr/>
          <p:nvPr/>
        </p:nvPicPr>
        <p:blipFill>
          <a:blip r:embed="rId4">
            <a:extLst>
              <a:ext uri="{28A0092B-C50C-407E-A947-70E740481C1C}">
                <a14:useLocalDpi xmlns:a14="http://schemas.microsoft.com/office/drawing/2010/main" val="0"/>
              </a:ext>
            </a:extLst>
          </a:blip>
          <a:stretch>
            <a:fillRect/>
          </a:stretch>
        </p:blipFill>
        <p:spPr>
          <a:xfrm>
            <a:off x="948492" y="856494"/>
            <a:ext cx="3733867" cy="1303382"/>
          </a:xfrm>
          <a:prstGeom prst="rect">
            <a:avLst/>
          </a:prstGeom>
        </p:spPr>
      </p:pic>
    </p:spTree>
    <p:extLst>
      <p:ext uri="{BB962C8B-B14F-4D97-AF65-F5344CB8AC3E}">
        <p14:creationId xmlns:p14="http://schemas.microsoft.com/office/powerpoint/2010/main" val="336956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normAutofit fontScale="77500" lnSpcReduction="20000"/>
          </a:bodyPr>
          <a:lstStyle/>
          <a:p>
            <a:pPr marL="0" indent="0">
              <a:buNone/>
            </a:pPr>
            <a:r>
              <a:rPr lang="sk-SK" sz="3200" b="1" dirty="0">
                <a:solidFill>
                  <a:srgbClr val="FF0000"/>
                </a:solidFill>
              </a:rPr>
              <a:t>§ 61 HKŠ pri vykonávaní odbornej kontroly v športe: </a:t>
            </a:r>
          </a:p>
          <a:p>
            <a:pPr marL="0" indent="0">
              <a:buNone/>
            </a:pPr>
            <a:r>
              <a:rPr lang="sk-SK" dirty="0"/>
              <a:t>a) kontroluje hospodárne, efektívne, účinné a účelné </a:t>
            </a:r>
            <a:r>
              <a:rPr lang="sk-SK" b="1" dirty="0">
                <a:solidFill>
                  <a:schemeClr val="accent6">
                    <a:lumMod val="75000"/>
                  </a:schemeClr>
                </a:solidFill>
              </a:rPr>
              <a:t>využívanie </a:t>
            </a:r>
            <a:r>
              <a:rPr lang="sk-SK" sz="2600" b="1" dirty="0">
                <a:solidFill>
                  <a:schemeClr val="accent6">
                    <a:lumMod val="75000"/>
                  </a:schemeClr>
                </a:solidFill>
              </a:rPr>
              <a:t>verejných</a:t>
            </a:r>
            <a:r>
              <a:rPr lang="sk-SK" b="1" dirty="0">
                <a:solidFill>
                  <a:schemeClr val="accent6">
                    <a:lumMod val="75000"/>
                  </a:schemeClr>
                </a:solidFill>
              </a:rPr>
              <a:t> prostriedkov </a:t>
            </a:r>
            <a:r>
              <a:rPr lang="sk-SK" dirty="0"/>
              <a:t>poskytnutých na športovú činnosť,</a:t>
            </a:r>
          </a:p>
          <a:p>
            <a:pPr marL="0" indent="0">
              <a:buNone/>
            </a:pPr>
            <a:r>
              <a:rPr lang="sk-SK" dirty="0"/>
              <a:t>b) kontroluje spôsob </a:t>
            </a:r>
            <a:r>
              <a:rPr lang="sk-SK" b="1" dirty="0">
                <a:solidFill>
                  <a:schemeClr val="accent6">
                    <a:lumMod val="75000"/>
                  </a:schemeClr>
                </a:solidFill>
              </a:rPr>
              <a:t>využitia sponzorského </a:t>
            </a:r>
            <a:r>
              <a:rPr lang="sk-SK" dirty="0"/>
              <a:t>poskytnutého na </a:t>
            </a:r>
            <a:r>
              <a:rPr lang="sk-SK" u="sng" dirty="0"/>
              <a:t>základe zverejnenej </a:t>
            </a:r>
            <a:r>
              <a:rPr lang="sk-SK" dirty="0"/>
              <a:t>zmluvy o sponzorstve v športe,</a:t>
            </a:r>
          </a:p>
          <a:p>
            <a:pPr marL="0" indent="0">
              <a:buNone/>
            </a:pPr>
            <a:r>
              <a:rPr lang="sk-SK" dirty="0"/>
              <a:t>c) vykonáva kontrolu dodržiavania jednotných pravidiel riadenia a koordinácie rezortných športových stredísk,</a:t>
            </a:r>
          </a:p>
          <a:p>
            <a:pPr marL="0" indent="0">
              <a:buNone/>
            </a:pPr>
            <a:r>
              <a:rPr lang="sk-SK" dirty="0"/>
              <a:t>d) vykonáva kontrolu </a:t>
            </a:r>
            <a:r>
              <a:rPr lang="sk-SK" b="1" dirty="0">
                <a:solidFill>
                  <a:schemeClr val="accent6">
                    <a:lumMod val="75000"/>
                  </a:schemeClr>
                </a:solidFill>
              </a:rPr>
              <a:t>súladu stanov </a:t>
            </a:r>
            <a:r>
              <a:rPr lang="sk-SK" dirty="0"/>
              <a:t>s </a:t>
            </a:r>
            <a:r>
              <a:rPr lang="sk-SK" b="1" i="1" dirty="0">
                <a:hlinkClick r:id="rId2" tooltip="Odkaz na predpis alebo ustanovenie"/>
              </a:rPr>
              <a:t>§ 19 až 23</a:t>
            </a:r>
            <a:r>
              <a:rPr lang="sk-SK" dirty="0"/>
              <a:t>,</a:t>
            </a:r>
          </a:p>
          <a:p>
            <a:pPr marL="0" indent="0">
              <a:buNone/>
            </a:pPr>
            <a:r>
              <a:rPr lang="sk-SK" dirty="0"/>
              <a:t>e) </a:t>
            </a:r>
            <a:r>
              <a:rPr lang="sk-SK" b="1" dirty="0">
                <a:solidFill>
                  <a:schemeClr val="accent6">
                    <a:lumMod val="75000"/>
                  </a:schemeClr>
                </a:solidFill>
              </a:rPr>
              <a:t>metodicky usmerňuje</a:t>
            </a:r>
            <a:r>
              <a:rPr lang="sk-SK" dirty="0"/>
              <a:t> plnenie úloh kontrolórov podľa </a:t>
            </a:r>
            <a:r>
              <a:rPr lang="sk-SK" b="1" i="1" dirty="0">
                <a:hlinkClick r:id="rId3" tooltip="Odkaz na predpis alebo ustanovenie"/>
              </a:rPr>
              <a:t>§ 13</a:t>
            </a:r>
            <a:r>
              <a:rPr lang="sk-SK" dirty="0"/>
              <a:t> a vzdelávanie kontrolórov,</a:t>
            </a:r>
          </a:p>
          <a:p>
            <a:pPr marL="0" indent="0">
              <a:buNone/>
            </a:pPr>
            <a:r>
              <a:rPr lang="sk-SK" dirty="0"/>
              <a:t>f) </a:t>
            </a:r>
            <a:r>
              <a:rPr lang="sk-SK" b="1" dirty="0">
                <a:solidFill>
                  <a:schemeClr val="accent6">
                    <a:lumMod val="75000"/>
                  </a:schemeClr>
                </a:solidFill>
              </a:rPr>
              <a:t>zabezpečuje vzdelávanie kontrolórov </a:t>
            </a:r>
            <a:r>
              <a:rPr lang="sk-SK" dirty="0"/>
              <a:t>a vykonanie </a:t>
            </a:r>
            <a:r>
              <a:rPr lang="sk-SK" b="1" dirty="0"/>
              <a:t>skúšky </a:t>
            </a:r>
            <a:r>
              <a:rPr lang="sk-SK" dirty="0"/>
              <a:t>kontrolórov,</a:t>
            </a:r>
          </a:p>
          <a:p>
            <a:pPr marL="0" indent="0">
              <a:buNone/>
            </a:pPr>
            <a:r>
              <a:rPr lang="sk-SK" dirty="0"/>
              <a:t>g) vykonáva </a:t>
            </a:r>
            <a:r>
              <a:rPr lang="sk-SK" b="1" dirty="0">
                <a:solidFill>
                  <a:schemeClr val="accent6">
                    <a:lumMod val="75000"/>
                  </a:schemeClr>
                </a:solidFill>
              </a:rPr>
              <a:t>kontrolu dodržiavania všeobecne záväzných právnych predpisov </a:t>
            </a:r>
            <a:r>
              <a:rPr lang="sk-SK" dirty="0"/>
              <a:t>národným športovým zväzom a vysokou školou </a:t>
            </a:r>
            <a:r>
              <a:rPr lang="sk-SK" b="1" u="sng" dirty="0"/>
              <a:t>pri poskytovaní vzdelávania v športe</a:t>
            </a:r>
            <a:r>
              <a:rPr lang="sk-SK" dirty="0"/>
              <a:t>, ak ide o poskytovanie odbornej prípravy na získanie odbornej spôsobilosti tréner I. kvalifikačného stupňa, tréner II. kvalifikačného stupňa, tréner III. kvalifikačného stupňa alebo odbornej spôsobilosti inštruktor športu,</a:t>
            </a:r>
          </a:p>
          <a:p>
            <a:pPr marL="0" indent="0">
              <a:buNone/>
            </a:pPr>
            <a:r>
              <a:rPr lang="sk-SK" dirty="0"/>
              <a:t>h) vykonáva </a:t>
            </a:r>
            <a:r>
              <a:rPr lang="sk-SK" b="1" dirty="0">
                <a:solidFill>
                  <a:schemeClr val="accent6">
                    <a:lumMod val="75000"/>
                  </a:schemeClr>
                </a:solidFill>
              </a:rPr>
              <a:t>kontrolu dodržiavania právnych predpisov, predpisov a rozhodnutí </a:t>
            </a:r>
            <a:r>
              <a:rPr lang="sk-SK" dirty="0"/>
              <a:t>športovej organizácie v súvislosti so športovou činnosťou,</a:t>
            </a:r>
          </a:p>
          <a:p>
            <a:pPr marL="0" indent="0">
              <a:buNone/>
            </a:pPr>
            <a:r>
              <a:rPr lang="sk-SK" dirty="0"/>
              <a:t>i) kontroluje </a:t>
            </a:r>
            <a:r>
              <a:rPr lang="sk-SK" b="1" dirty="0">
                <a:solidFill>
                  <a:schemeClr val="accent6">
                    <a:lumMod val="75000"/>
                  </a:schemeClr>
                </a:solidFill>
              </a:rPr>
              <a:t>plnenie úloh </a:t>
            </a:r>
            <a:r>
              <a:rPr lang="sk-SK" dirty="0"/>
              <a:t>kontrolóra podľa </a:t>
            </a:r>
            <a:r>
              <a:rPr lang="sk-SK" b="1" i="1" dirty="0">
                <a:hlinkClick r:id="rId3" tooltip="Odkaz na predpis alebo ustanovenie"/>
              </a:rPr>
              <a:t>§ 13</a:t>
            </a:r>
            <a:r>
              <a:rPr lang="sk-SK" dirty="0"/>
              <a:t>,</a:t>
            </a:r>
          </a:p>
          <a:p>
            <a:pPr marL="0" indent="0">
              <a:buNone/>
            </a:pPr>
            <a:r>
              <a:rPr lang="sk-SK" dirty="0"/>
              <a:t>j) kontroluje </a:t>
            </a:r>
            <a:r>
              <a:rPr lang="sk-SK" b="1" dirty="0">
                <a:solidFill>
                  <a:schemeClr val="accent6">
                    <a:lumMod val="75000"/>
                  </a:schemeClr>
                </a:solidFill>
              </a:rPr>
              <a:t>plnenie povinností </a:t>
            </a:r>
            <a:r>
              <a:rPr lang="sk-SK" dirty="0"/>
              <a:t>športových organizácií,</a:t>
            </a:r>
          </a:p>
          <a:p>
            <a:pPr marL="0" indent="0">
              <a:buNone/>
            </a:pPr>
            <a:r>
              <a:rPr lang="sk-SK" dirty="0"/>
              <a:t>k) vykonáva kontrolu dodržiavania </a:t>
            </a:r>
            <a:r>
              <a:rPr lang="sk-SK" b="1" dirty="0">
                <a:solidFill>
                  <a:schemeClr val="accent6">
                    <a:lumMod val="75000"/>
                  </a:schemeClr>
                </a:solidFill>
              </a:rPr>
              <a:t>povinností športového odborníka</a:t>
            </a:r>
            <a:r>
              <a:rPr lang="sk-SK" dirty="0"/>
              <a:t>.</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4"/>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2844394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normAutofit/>
          </a:bodyPr>
          <a:lstStyle/>
          <a:p>
            <a:pPr marL="0" indent="0">
              <a:buNone/>
            </a:pPr>
            <a:r>
              <a:rPr lang="sk-SK" sz="3200" b="1" dirty="0">
                <a:solidFill>
                  <a:srgbClr val="FF0000"/>
                </a:solidFill>
              </a:rPr>
              <a:t>HKŠ posudzuje SÚLAD stanov s § 19 až 23 na základe:</a:t>
            </a:r>
          </a:p>
          <a:p>
            <a:pPr>
              <a:buClr>
                <a:srgbClr val="002060"/>
              </a:buClr>
              <a:buFont typeface="Wingdings" panose="05000000000000000000" pitchFamily="2" charset="2"/>
              <a:buChar char="Ø"/>
            </a:pPr>
            <a:endParaRPr lang="sk-SK" dirty="0"/>
          </a:p>
          <a:p>
            <a:pPr>
              <a:buClr>
                <a:srgbClr val="002060"/>
              </a:buClr>
              <a:buFont typeface="Wingdings" panose="05000000000000000000" pitchFamily="2" charset="2"/>
              <a:buChar char="Ø"/>
            </a:pPr>
            <a:r>
              <a:rPr lang="sk-SK" dirty="0"/>
              <a:t>postupu </a:t>
            </a:r>
            <a:r>
              <a:rPr lang="sk-SK" b="1" dirty="0"/>
              <a:t>pri uznaní </a:t>
            </a:r>
            <a:r>
              <a:rPr lang="sk-SK" dirty="0"/>
              <a:t>národného športového zväzu alebo národnej športovej organizácie,</a:t>
            </a:r>
          </a:p>
          <a:p>
            <a:pPr>
              <a:buClr>
                <a:srgbClr val="002060"/>
              </a:buClr>
              <a:buFont typeface="Wingdings" panose="05000000000000000000" pitchFamily="2" charset="2"/>
              <a:buChar char="Ø"/>
            </a:pPr>
            <a:r>
              <a:rPr lang="sk-SK" b="1" dirty="0"/>
              <a:t>oznámenia</a:t>
            </a:r>
            <a:r>
              <a:rPr lang="sk-SK" dirty="0"/>
              <a:t> národného športového zväzu alebo národnej športovej organizácie </a:t>
            </a:r>
            <a:r>
              <a:rPr lang="sk-SK" b="1" dirty="0"/>
              <a:t>o zmene </a:t>
            </a:r>
            <a:r>
              <a:rPr lang="sk-SK" dirty="0"/>
              <a:t>stanov,</a:t>
            </a:r>
          </a:p>
          <a:p>
            <a:pPr>
              <a:buClr>
                <a:srgbClr val="002060"/>
              </a:buClr>
              <a:buFont typeface="Wingdings" panose="05000000000000000000" pitchFamily="2" charset="2"/>
              <a:buChar char="Ø"/>
            </a:pPr>
            <a:r>
              <a:rPr lang="sk-SK" b="1" dirty="0"/>
              <a:t>oznámenia ministerstva školstva o žiadosti </a:t>
            </a:r>
            <a:r>
              <a:rPr lang="sk-SK" dirty="0"/>
              <a:t>národného športového zväzu alebo národnej športovej organizácie </a:t>
            </a:r>
            <a:r>
              <a:rPr lang="sk-SK" b="1" dirty="0"/>
              <a:t>o poskytnutie prostriedkov </a:t>
            </a:r>
            <a:r>
              <a:rPr lang="sk-SK" dirty="0"/>
              <a:t>zo štátneho rozpočtu,</a:t>
            </a:r>
          </a:p>
          <a:p>
            <a:pPr>
              <a:buClr>
                <a:srgbClr val="002060"/>
              </a:buClr>
              <a:buFont typeface="Wingdings" panose="05000000000000000000" pitchFamily="2" charset="2"/>
              <a:buChar char="Ø"/>
            </a:pPr>
            <a:r>
              <a:rPr lang="sk-SK" b="1" dirty="0"/>
              <a:t>podnetu kontrolóra</a:t>
            </a:r>
            <a:r>
              <a:rPr lang="sk-SK" dirty="0"/>
              <a:t>.</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18150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normAutofit fontScale="92500" lnSpcReduction="10000"/>
          </a:bodyPr>
          <a:lstStyle/>
          <a:p>
            <a:pPr marL="0" indent="0">
              <a:buNone/>
            </a:pPr>
            <a:r>
              <a:rPr lang="sk-SK" sz="2800" b="1" i="1" dirty="0">
                <a:solidFill>
                  <a:srgbClr val="FF0000"/>
                </a:solidFill>
              </a:rPr>
              <a:t>§14 Postup pri kontrole</a:t>
            </a:r>
            <a:endParaRPr lang="sk-SK" sz="2800" b="1" dirty="0">
              <a:solidFill>
                <a:srgbClr val="FF0000"/>
              </a:solidFill>
            </a:endParaRPr>
          </a:p>
          <a:p>
            <a:pPr marL="0" indent="0">
              <a:buNone/>
            </a:pPr>
            <a:r>
              <a:rPr lang="sk-SK" b="1" dirty="0"/>
              <a:t>Kontrolór vykonáva kontrolnú činnosť na základe</a:t>
            </a:r>
          </a:p>
          <a:p>
            <a:pPr>
              <a:buClr>
                <a:srgbClr val="002060"/>
              </a:buClr>
              <a:buFont typeface="Wingdings" panose="05000000000000000000" pitchFamily="2" charset="2"/>
              <a:buChar char="Ø"/>
            </a:pPr>
            <a:r>
              <a:rPr lang="sk-SK" dirty="0"/>
              <a:t>vlastnej iniciatívy,</a:t>
            </a:r>
          </a:p>
          <a:p>
            <a:pPr>
              <a:buClr>
                <a:srgbClr val="002060"/>
              </a:buClr>
              <a:buFont typeface="Wingdings" panose="05000000000000000000" pitchFamily="2" charset="2"/>
              <a:buChar char="Ø"/>
            </a:pPr>
            <a:r>
              <a:rPr lang="sk-SK" dirty="0"/>
              <a:t>podnetu orgánu športovej organizácie,</a:t>
            </a:r>
          </a:p>
          <a:p>
            <a:pPr>
              <a:buClr>
                <a:srgbClr val="002060"/>
              </a:buClr>
              <a:buFont typeface="Wingdings" panose="05000000000000000000" pitchFamily="2" charset="2"/>
              <a:buChar char="Ø"/>
            </a:pPr>
            <a:r>
              <a:rPr lang="sk-SK" dirty="0"/>
              <a:t>podnetu osoby s príslušnosťou k športovej organizácii,</a:t>
            </a:r>
          </a:p>
          <a:p>
            <a:pPr>
              <a:buClr>
                <a:srgbClr val="002060"/>
              </a:buClr>
              <a:buFont typeface="Wingdings" panose="05000000000000000000" pitchFamily="2" charset="2"/>
              <a:buChar char="Ø"/>
            </a:pPr>
            <a:r>
              <a:rPr lang="sk-SK" dirty="0"/>
              <a:t>podnetu hlavného kontrolóra športu alebo</a:t>
            </a:r>
          </a:p>
          <a:p>
            <a:pPr>
              <a:buClr>
                <a:srgbClr val="002060"/>
              </a:buClr>
              <a:buFont typeface="Wingdings" panose="05000000000000000000" pitchFamily="2" charset="2"/>
              <a:buChar char="Ø"/>
            </a:pPr>
            <a:r>
              <a:rPr lang="sk-SK" dirty="0"/>
              <a:t>podnetu ministerstva školstva.</a:t>
            </a:r>
          </a:p>
          <a:p>
            <a:pPr marL="0" indent="0">
              <a:buNone/>
            </a:pPr>
            <a:r>
              <a:rPr lang="sk-SK" dirty="0"/>
              <a:t>Pri výkone kontrolnej činnosti je kontrolór </a:t>
            </a:r>
            <a:r>
              <a:rPr lang="sk-SK" b="1" dirty="0"/>
              <a:t>oprávnený</a:t>
            </a:r>
            <a:r>
              <a:rPr lang="sk-SK" dirty="0"/>
              <a:t> </a:t>
            </a:r>
            <a:r>
              <a:rPr lang="sk-SK" b="1" dirty="0">
                <a:solidFill>
                  <a:srgbClr val="FF0000"/>
                </a:solidFill>
              </a:rPr>
              <a:t>v nevyhnutnom rozsahu </a:t>
            </a:r>
            <a:r>
              <a:rPr lang="sk-SK" b="1" dirty="0"/>
              <a:t>vyžadovať </a:t>
            </a:r>
            <a:r>
              <a:rPr lang="sk-SK" b="1" dirty="0">
                <a:solidFill>
                  <a:srgbClr val="00B050"/>
                </a:solidFill>
              </a:rPr>
              <a:t>v ním určenej lehote</a:t>
            </a:r>
          </a:p>
          <a:p>
            <a:pPr>
              <a:buClr>
                <a:srgbClr val="002060"/>
              </a:buClr>
              <a:buFont typeface="Wingdings" panose="05000000000000000000" pitchFamily="2" charset="2"/>
              <a:buChar char="Ø"/>
            </a:pPr>
            <a:r>
              <a:rPr lang="sk-SK" u="sng" dirty="0"/>
              <a:t>poskytnutie originálov </a:t>
            </a:r>
            <a:r>
              <a:rPr lang="sk-SK" dirty="0"/>
              <a:t>alebo overených </a:t>
            </a:r>
            <a:r>
              <a:rPr lang="sk-SK" u="sng" dirty="0"/>
              <a:t>kópií </a:t>
            </a:r>
            <a:r>
              <a:rPr lang="sk-SK" dirty="0"/>
              <a:t>dokladov, písomností, záznamov dát na pamäťových médiách prostriedkov výpočtovej techniky, ich výpisov, vyjadrení, výstupov, informácií, dokumentov a iných podkladov, okrem tých, ktoré má kontrolór k dispozícii,</a:t>
            </a:r>
          </a:p>
          <a:p>
            <a:pPr>
              <a:buClr>
                <a:srgbClr val="002060"/>
              </a:buClr>
              <a:buFont typeface="Wingdings" panose="05000000000000000000" pitchFamily="2" charset="2"/>
              <a:buChar char="Ø"/>
            </a:pPr>
            <a:r>
              <a:rPr lang="sk-SK" u="sng" dirty="0"/>
              <a:t>splnenie opatrení na nápravu </a:t>
            </a:r>
            <a:r>
              <a:rPr lang="sk-SK" dirty="0"/>
              <a:t>nedostatkov zistených kontrolou a </a:t>
            </a:r>
            <a:r>
              <a:rPr lang="sk-SK" u="sng" dirty="0"/>
              <a:t>odstránenie príčin</a:t>
            </a:r>
            <a:r>
              <a:rPr lang="sk-SK" dirty="0"/>
              <a:t> ich vzniku.</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7104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normAutofit fontScale="77500" lnSpcReduction="20000"/>
          </a:bodyPr>
          <a:lstStyle/>
          <a:p>
            <a:pPr marL="0" indent="0">
              <a:buNone/>
            </a:pPr>
            <a:r>
              <a:rPr lang="sk-SK" sz="3200" b="1" dirty="0">
                <a:solidFill>
                  <a:srgbClr val="FF0000"/>
                </a:solidFill>
              </a:rPr>
              <a:t>Správa o kontrolnej činnosti</a:t>
            </a:r>
          </a:p>
          <a:p>
            <a:pPr marL="0" indent="0">
              <a:buNone/>
            </a:pPr>
            <a:r>
              <a:rPr lang="sk-SK" dirty="0"/>
              <a:t>Vypracuje kontrolór  </a:t>
            </a:r>
            <a:r>
              <a:rPr lang="sk-SK" b="1" dirty="0"/>
              <a:t>v lehote do </a:t>
            </a:r>
            <a:r>
              <a:rPr lang="sk-SK" sz="3300" b="1" dirty="0"/>
              <a:t>10</a:t>
            </a:r>
            <a:r>
              <a:rPr lang="sk-SK" b="1" dirty="0"/>
              <a:t> dní </a:t>
            </a:r>
            <a:r>
              <a:rPr lang="sk-SK" dirty="0"/>
              <a:t>odo dňa ukončenia kontrolnej činnosti. </a:t>
            </a:r>
          </a:p>
          <a:p>
            <a:pPr marL="0" indent="0">
              <a:buNone/>
            </a:pPr>
            <a:r>
              <a:rPr lang="sk-SK" dirty="0"/>
              <a:t>Pri vykonávaní kontrolnej činnosti </a:t>
            </a:r>
            <a:r>
              <a:rPr lang="sk-SK" u="sng" dirty="0"/>
              <a:t>bez podnetu </a:t>
            </a:r>
            <a:r>
              <a:rPr lang="sk-SK" dirty="0"/>
              <a:t>sa správa vyhotovuje, </a:t>
            </a:r>
            <a:r>
              <a:rPr lang="sk-SK" u="sng" dirty="0"/>
              <a:t>ak bol zistený závažný nedostatok</a:t>
            </a:r>
            <a:r>
              <a:rPr lang="sk-SK" dirty="0"/>
              <a:t>. </a:t>
            </a:r>
          </a:p>
          <a:p>
            <a:pPr marL="0" indent="0">
              <a:buNone/>
            </a:pPr>
            <a:r>
              <a:rPr lang="sk-SK" dirty="0"/>
              <a:t>Pri vykonávaní kontrolnej činnosti  </a:t>
            </a:r>
            <a:r>
              <a:rPr lang="sk-SK" u="sng" dirty="0"/>
              <a:t>na základe podnetu</a:t>
            </a:r>
            <a:r>
              <a:rPr lang="sk-SK" dirty="0"/>
              <a:t>  sa správa vyhotovuje </a:t>
            </a:r>
            <a:r>
              <a:rPr lang="sk-SK" u="sng" dirty="0"/>
              <a:t>vždy</a:t>
            </a:r>
            <a:r>
              <a:rPr lang="sk-SK" dirty="0"/>
              <a:t>. </a:t>
            </a:r>
          </a:p>
          <a:p>
            <a:pPr marL="0" indent="0">
              <a:buNone/>
            </a:pPr>
            <a:r>
              <a:rPr lang="sk-SK" dirty="0"/>
              <a:t>Správa o kontrolnej činnosti sa musí </a:t>
            </a:r>
            <a:r>
              <a:rPr lang="sk-SK" b="1" dirty="0"/>
              <a:t>prerokovať</a:t>
            </a:r>
            <a:r>
              <a:rPr lang="sk-SK" dirty="0"/>
              <a:t> s kontrolovaným subjektom. </a:t>
            </a:r>
          </a:p>
          <a:p>
            <a:pPr marL="0" indent="0">
              <a:buNone/>
            </a:pPr>
            <a:r>
              <a:rPr lang="sk-SK" u="sng" dirty="0"/>
              <a:t>Po jej prerokovaní </a:t>
            </a:r>
            <a:r>
              <a:rPr lang="sk-SK" dirty="0"/>
              <a:t>kontrolór bezodkladne </a:t>
            </a:r>
            <a:r>
              <a:rPr lang="sk-SK" u="sng" dirty="0"/>
              <a:t>zašle správu </a:t>
            </a:r>
            <a:r>
              <a:rPr lang="sk-SK" dirty="0"/>
              <a:t>orgánu alebo osobe, </a:t>
            </a:r>
            <a:r>
              <a:rPr lang="sk-SK" u="sng" dirty="0"/>
              <a:t>ktorá dala podnet </a:t>
            </a:r>
            <a:r>
              <a:rPr lang="sk-SK" dirty="0"/>
              <a:t>na vykonanie odbornej kontroly. </a:t>
            </a:r>
          </a:p>
          <a:p>
            <a:pPr marL="0" indent="0">
              <a:buNone/>
            </a:pPr>
            <a:r>
              <a:rPr lang="sk-SK" sz="2300" b="1" dirty="0">
                <a:solidFill>
                  <a:srgbClr val="FF0000"/>
                </a:solidFill>
              </a:rPr>
              <a:t>Správa o kontrolnej činnosti obsahuje</a:t>
            </a:r>
          </a:p>
          <a:p>
            <a:pPr>
              <a:buClr>
                <a:srgbClr val="003399"/>
              </a:buClr>
              <a:buFont typeface="Wingdings" panose="05000000000000000000" pitchFamily="2" charset="2"/>
              <a:buChar char="Ø"/>
            </a:pPr>
            <a:r>
              <a:rPr lang="sk-SK" dirty="0"/>
              <a:t>meno, priezvisko a dátum narodenia fyzickej osoby uvedenej v správe o kontrolnej činnosti,</a:t>
            </a:r>
          </a:p>
          <a:p>
            <a:pPr>
              <a:buClr>
                <a:srgbClr val="003399"/>
              </a:buClr>
              <a:buFont typeface="Wingdings" panose="05000000000000000000" pitchFamily="2" charset="2"/>
              <a:buChar char="Ø"/>
            </a:pPr>
            <a:r>
              <a:rPr lang="sk-SK" dirty="0"/>
              <a:t>pôvod podnetu,</a:t>
            </a:r>
          </a:p>
          <a:p>
            <a:pPr>
              <a:buClr>
                <a:srgbClr val="003399"/>
              </a:buClr>
              <a:buFont typeface="Wingdings" panose="05000000000000000000" pitchFamily="2" charset="2"/>
              <a:buChar char="Ø"/>
            </a:pPr>
            <a:r>
              <a:rPr lang="sk-SK" dirty="0"/>
              <a:t>predmet kontroly,</a:t>
            </a:r>
          </a:p>
          <a:p>
            <a:pPr>
              <a:buClr>
                <a:srgbClr val="003399"/>
              </a:buClr>
              <a:buFont typeface="Wingdings" panose="05000000000000000000" pitchFamily="2" charset="2"/>
              <a:buChar char="Ø"/>
            </a:pPr>
            <a:r>
              <a:rPr lang="sk-SK" dirty="0"/>
              <a:t>zistenia,</a:t>
            </a:r>
          </a:p>
          <a:p>
            <a:pPr>
              <a:buClr>
                <a:srgbClr val="003399"/>
              </a:buClr>
              <a:buFont typeface="Wingdings" panose="05000000000000000000" pitchFamily="2" charset="2"/>
              <a:buChar char="Ø"/>
            </a:pPr>
            <a:r>
              <a:rPr lang="sk-SK" dirty="0"/>
              <a:t>vyhodnotenie kontroly a navrhnuté opatrenia,</a:t>
            </a:r>
          </a:p>
          <a:p>
            <a:pPr>
              <a:buClr>
                <a:srgbClr val="003399"/>
              </a:buClr>
              <a:buFont typeface="Wingdings" panose="05000000000000000000" pitchFamily="2" charset="2"/>
              <a:buChar char="Ø"/>
            </a:pPr>
            <a:r>
              <a:rPr lang="sk-SK" dirty="0"/>
              <a:t>lehotu na vyjadrenie k zisteným nedostatkom,</a:t>
            </a:r>
          </a:p>
          <a:p>
            <a:pPr>
              <a:buClr>
                <a:srgbClr val="003399"/>
              </a:buClr>
              <a:buFont typeface="Wingdings" panose="05000000000000000000" pitchFamily="2" charset="2"/>
              <a:buChar char="Ø"/>
            </a:pPr>
            <a:r>
              <a:rPr lang="sk-SK" dirty="0"/>
              <a:t>lehotu na splnenie opatrení prijatých na nápravu nedostatkov,</a:t>
            </a:r>
          </a:p>
          <a:p>
            <a:pPr>
              <a:buClr>
                <a:srgbClr val="003399"/>
              </a:buClr>
              <a:buFont typeface="Wingdings" panose="05000000000000000000" pitchFamily="2" charset="2"/>
              <a:buChar char="Ø"/>
            </a:pPr>
            <a:r>
              <a:rPr lang="sk-SK" dirty="0"/>
              <a:t>deň začatia a skončenia kontrolnej činnosti.</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311444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normAutofit fontScale="85000" lnSpcReduction="20000"/>
          </a:bodyPr>
          <a:lstStyle/>
          <a:p>
            <a:pPr marL="0" indent="0">
              <a:buNone/>
            </a:pPr>
            <a:r>
              <a:rPr lang="sk-SK" sz="3200" b="1" dirty="0">
                <a:solidFill>
                  <a:srgbClr val="FF0000"/>
                </a:solidFill>
              </a:rPr>
              <a:t>Najčastejšie vykonávané odborné kontroly HKŠ v 2021/2022</a:t>
            </a:r>
          </a:p>
          <a:p>
            <a:pPr marL="0" indent="0">
              <a:buNone/>
            </a:pPr>
            <a:endParaRPr lang="sk-SK" dirty="0"/>
          </a:p>
          <a:p>
            <a:pPr lvl="0">
              <a:buClr>
                <a:srgbClr val="002060"/>
              </a:buClr>
              <a:buFont typeface="Wingdings" panose="05000000000000000000" pitchFamily="2" charset="2"/>
              <a:buChar char="Ø"/>
            </a:pPr>
            <a:r>
              <a:rPr lang="sk-SK" dirty="0"/>
              <a:t>kontrola súladu stanov s § 19 – 23</a:t>
            </a:r>
          </a:p>
          <a:p>
            <a:pPr lvl="0">
              <a:buClr>
                <a:srgbClr val="002060"/>
              </a:buClr>
              <a:buFont typeface="Wingdings" panose="05000000000000000000" pitchFamily="2" charset="2"/>
              <a:buChar char="Ø"/>
            </a:pPr>
            <a:r>
              <a:rPr lang="sk-SK" dirty="0"/>
              <a:t>kontrola volieb do orgánov NŠZ</a:t>
            </a:r>
          </a:p>
          <a:p>
            <a:pPr lvl="0">
              <a:buClr>
                <a:srgbClr val="002060"/>
              </a:buClr>
              <a:buFont typeface="Wingdings" panose="05000000000000000000" pitchFamily="2" charset="2"/>
              <a:buChar char="Ø"/>
            </a:pPr>
            <a:r>
              <a:rPr lang="sk-SK" dirty="0"/>
              <a:t>kontrola postupov pri schvaľovaní nájomných zmlúv</a:t>
            </a:r>
          </a:p>
          <a:p>
            <a:pPr lvl="0">
              <a:buClr>
                <a:srgbClr val="002060"/>
              </a:buClr>
              <a:buFont typeface="Wingdings" panose="05000000000000000000" pitchFamily="2" charset="2"/>
              <a:buChar char="Ø"/>
            </a:pPr>
            <a:r>
              <a:rPr lang="sk-SK" dirty="0"/>
              <a:t>kontrola vzdelávania v športe</a:t>
            </a:r>
          </a:p>
          <a:p>
            <a:pPr lvl="0">
              <a:buClr>
                <a:srgbClr val="002060"/>
              </a:buClr>
              <a:buFont typeface="Wingdings" panose="05000000000000000000" pitchFamily="2" charset="2"/>
              <a:buChar char="Ø"/>
            </a:pPr>
            <a:r>
              <a:rPr lang="sk-SK" dirty="0"/>
              <a:t>neposkytnutie súčinnosti kontrolórovi – nevydanie podkladov ku kontrole</a:t>
            </a:r>
          </a:p>
          <a:p>
            <a:pPr lvl="0">
              <a:buClr>
                <a:srgbClr val="002060"/>
              </a:buClr>
              <a:buFont typeface="Wingdings" panose="05000000000000000000" pitchFamily="2" charset="2"/>
              <a:buChar char="Ø"/>
            </a:pPr>
            <a:r>
              <a:rPr lang="sk-SK" dirty="0"/>
              <a:t>kontrola dodržiavania právnych predpisov a rozhodnutí športovej organizácie v súvislosti so športovou činnosťou</a:t>
            </a:r>
          </a:p>
          <a:p>
            <a:pPr lvl="0">
              <a:buClr>
                <a:srgbClr val="002060"/>
              </a:buClr>
              <a:buFont typeface="Wingdings" panose="05000000000000000000" pitchFamily="2" charset="2"/>
              <a:buChar char="Ø"/>
            </a:pPr>
            <a:r>
              <a:rPr lang="sk-SK" dirty="0"/>
              <a:t>kontrola dodržiavania postupu NŠZ pri zmene stanov</a:t>
            </a:r>
          </a:p>
          <a:p>
            <a:pPr lvl="0">
              <a:buClr>
                <a:srgbClr val="002060"/>
              </a:buClr>
              <a:buFont typeface="Wingdings" panose="05000000000000000000" pitchFamily="2" charset="2"/>
              <a:buChar char="Ø"/>
            </a:pPr>
            <a:r>
              <a:rPr lang="sk-SK" dirty="0"/>
              <a:t>kontrola povinného zverejňovania  (časté pochybenia v § 17)</a:t>
            </a:r>
          </a:p>
          <a:p>
            <a:pPr lvl="0">
              <a:buClr>
                <a:srgbClr val="002060"/>
              </a:buClr>
              <a:buFont typeface="Wingdings" panose="05000000000000000000" pitchFamily="2" charset="2"/>
              <a:buChar char="Ø"/>
            </a:pPr>
            <a:r>
              <a:rPr lang="sk-SK" dirty="0"/>
              <a:t>nezabezpečenie kontrolóra zväzu  odborne spôsobilou osobou</a:t>
            </a:r>
          </a:p>
          <a:p>
            <a:pPr lvl="0">
              <a:buClr>
                <a:srgbClr val="002060"/>
              </a:buClr>
              <a:buFont typeface="Wingdings" panose="05000000000000000000" pitchFamily="2" charset="2"/>
              <a:buChar char="Ø"/>
            </a:pPr>
            <a:r>
              <a:rPr lang="sk-SK" dirty="0"/>
              <a:t>nečinnosť kontrolóra NŠZ</a:t>
            </a:r>
          </a:p>
          <a:p>
            <a:pPr lvl="0">
              <a:buClr>
                <a:srgbClr val="002060"/>
              </a:buClr>
              <a:buFont typeface="Wingdings" panose="05000000000000000000" pitchFamily="2" charset="2"/>
              <a:buChar char="Ø"/>
            </a:pPr>
            <a:r>
              <a:rPr lang="sk-SK" dirty="0"/>
              <a:t>porušenie vnútorných predpisov ako : Rokovací poriadok, Volebný poriadok ale aj porušenie STANOV  hlavne v súvislosti s kontrolami priebehu volebných zasadnutí najvyšších orgánov zväzov</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283041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b="1" dirty="0"/>
              <a:t>Z uvedených kontrol bolo zaslaných </a:t>
            </a:r>
            <a:r>
              <a:rPr lang="sk-SK" b="1" u="sng" dirty="0"/>
              <a:t>14 podnetov na ďalšie správne konanie</a:t>
            </a:r>
            <a:r>
              <a:rPr lang="sk-SK" b="1" dirty="0"/>
              <a:t> vo veci správneho deliktu či straty spôsobilosti prijímateľa verejných prostriedkov a to konkrétne: </a:t>
            </a:r>
          </a:p>
          <a:p>
            <a:pPr marL="0" indent="0">
              <a:buNone/>
            </a:pPr>
            <a:endParaRPr lang="sk-SK" dirty="0"/>
          </a:p>
          <a:p>
            <a:pPr>
              <a:buClr>
                <a:srgbClr val="003399"/>
              </a:buClr>
              <a:buFont typeface="Wingdings" panose="05000000000000000000" pitchFamily="2" charset="2"/>
              <a:buChar char="Ø"/>
            </a:pPr>
            <a:r>
              <a:rPr lang="sk-SK" dirty="0"/>
              <a:t>Z dôvodu, že nemali kontrolóra  s oprávnením (so skúškami)</a:t>
            </a:r>
          </a:p>
          <a:p>
            <a:pPr>
              <a:buClr>
                <a:srgbClr val="003399"/>
              </a:buClr>
              <a:buFont typeface="Wingdings" panose="05000000000000000000" pitchFamily="2" charset="2"/>
              <a:buChar char="Ø"/>
            </a:pPr>
            <a:r>
              <a:rPr lang="sk-SK" dirty="0"/>
              <a:t>Z dôvodu porušenia povinného zverejnenia § 17</a:t>
            </a:r>
          </a:p>
          <a:p>
            <a:pPr>
              <a:buClr>
                <a:srgbClr val="003399"/>
              </a:buClr>
              <a:buFont typeface="Wingdings" panose="05000000000000000000" pitchFamily="2" charset="2"/>
              <a:buChar char="Ø"/>
            </a:pPr>
            <a:r>
              <a:rPr lang="sk-SK" dirty="0"/>
              <a:t>Z dôvodu činnosti v rozpore so zákonom o športe pri konferencii – schvaľovaní stanov</a:t>
            </a:r>
          </a:p>
          <a:p>
            <a:pPr>
              <a:buClr>
                <a:srgbClr val="003399"/>
              </a:buClr>
              <a:buFont typeface="Wingdings" panose="05000000000000000000" pitchFamily="2" charset="2"/>
              <a:buChar char="Ø"/>
            </a:pPr>
            <a:r>
              <a:rPr lang="sk-SK" dirty="0"/>
              <a:t>Z dôvodu činnosti v rozpore so zákonom o športe pri volebnej konferencii</a:t>
            </a:r>
          </a:p>
          <a:p>
            <a:pPr>
              <a:buClr>
                <a:srgbClr val="003399"/>
              </a:buClr>
              <a:buFont typeface="Wingdings" panose="05000000000000000000" pitchFamily="2" charset="2"/>
              <a:buChar char="Ø"/>
            </a:pPr>
            <a:r>
              <a:rPr lang="sk-SK" dirty="0"/>
              <a:t>Z dôvodu neposkytnutia vyúčtovania dotácie, jej nezverejnenia a celkového nezúčtovania čerpanej dotácie</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12588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Clr>
                <a:schemeClr val="accent1"/>
              </a:buClr>
              <a:buNone/>
            </a:pPr>
            <a:r>
              <a:rPr lang="sk-SK" sz="2400" b="1" dirty="0">
                <a:solidFill>
                  <a:srgbClr val="FF0000"/>
                </a:solidFill>
              </a:rPr>
              <a:t>HKŠ vykonáva kontrolnú činnosť: </a:t>
            </a:r>
          </a:p>
          <a:p>
            <a:pPr marL="0" indent="0">
              <a:buClr>
                <a:schemeClr val="accent1"/>
              </a:buClr>
              <a:buNone/>
            </a:pPr>
            <a:endParaRPr lang="sk-SK" b="1" dirty="0"/>
          </a:p>
          <a:p>
            <a:pPr marL="0" indent="0">
              <a:buClr>
                <a:schemeClr val="accent1"/>
              </a:buClr>
              <a:buNone/>
            </a:pPr>
            <a:endParaRPr lang="sk-SK" b="1" dirty="0"/>
          </a:p>
          <a:p>
            <a:pPr lvl="0">
              <a:buClr>
                <a:schemeClr val="accent1"/>
              </a:buClr>
            </a:pPr>
            <a:r>
              <a:rPr lang="sk-SK" dirty="0"/>
              <a:t>Odbornú činnosť v športe – na základe zákona č. </a:t>
            </a:r>
            <a:r>
              <a:rPr lang="sk-SK" dirty="0">
                <a:hlinkClick r:id="rId2"/>
              </a:rPr>
              <a:t>440/2015 Z.z. - Zákon o športe a o zmene a doplnení...</a:t>
            </a:r>
          </a:p>
          <a:p>
            <a:pPr marL="0" lvl="0" indent="0">
              <a:buClr>
                <a:schemeClr val="accent1"/>
              </a:buClr>
              <a:buNone/>
            </a:pPr>
            <a:endParaRPr lang="sk-SK" dirty="0">
              <a:hlinkClick r:id="rId2"/>
            </a:endParaRPr>
          </a:p>
          <a:p>
            <a:pPr marL="0" lvl="0" indent="0">
              <a:buClr>
                <a:schemeClr val="accent1"/>
              </a:buClr>
              <a:buNone/>
            </a:pPr>
            <a:r>
              <a:rPr lang="sk-SK" sz="1200" dirty="0">
                <a:hlinkClick r:id="rId2"/>
              </a:rPr>
              <a:t>(okrem doposiaľ spomínanej aj. )</a:t>
            </a:r>
          </a:p>
          <a:p>
            <a:pPr marL="0" lvl="0" indent="0">
              <a:buClr>
                <a:schemeClr val="accent1"/>
              </a:buClr>
              <a:buNone/>
            </a:pPr>
            <a:endParaRPr lang="sk-SK" sz="1200" dirty="0">
              <a:hlinkClick r:id="rId2"/>
            </a:endParaRPr>
          </a:p>
          <a:p>
            <a:pPr lvl="0">
              <a:buClr>
                <a:schemeClr val="accent1"/>
              </a:buClr>
            </a:pPr>
            <a:r>
              <a:rPr lang="sk-SK" dirty="0"/>
              <a:t>Finančnú kontrolu na mieste – na základe zákona č. </a:t>
            </a:r>
            <a:r>
              <a:rPr lang="sk-SK" u="sng" dirty="0">
                <a:hlinkClick r:id="rId3"/>
              </a:rPr>
              <a:t>357/2015 Z.z. - Zákon o finančnej kontrole a audite                                               </a:t>
            </a:r>
            <a:endParaRPr lang="sk-SK" dirty="0"/>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4"/>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840779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Clr>
                <a:schemeClr val="accent1"/>
              </a:buClr>
              <a:buNone/>
            </a:pPr>
            <a:r>
              <a:rPr lang="sk-SK" sz="2400" b="1" dirty="0">
                <a:solidFill>
                  <a:srgbClr val="FF0000"/>
                </a:solidFill>
              </a:rPr>
              <a:t>Najčastejšie používaná legislatíva pri kontrolnej činnosti: </a:t>
            </a:r>
          </a:p>
          <a:p>
            <a:pPr lvl="0">
              <a:buClr>
                <a:srgbClr val="003399"/>
              </a:buClr>
              <a:buFont typeface="Wingdings" panose="05000000000000000000" pitchFamily="2" charset="2"/>
              <a:buChar char="Ø"/>
            </a:pPr>
            <a:r>
              <a:rPr lang="sk-SK" dirty="0"/>
              <a:t>Zákon č. 357/2015 Z. z. o finančnej kontrole a audite</a:t>
            </a:r>
          </a:p>
          <a:p>
            <a:pPr lvl="0">
              <a:buClr>
                <a:srgbClr val="003399"/>
              </a:buClr>
              <a:buFont typeface="Wingdings" panose="05000000000000000000" pitchFamily="2" charset="2"/>
              <a:buChar char="Ø"/>
            </a:pPr>
            <a:r>
              <a:rPr lang="sk-SK" dirty="0"/>
              <a:t>Zákon č. 523/2004 Z. z. o rozpočtových pravidlách verejnej správy a o zmene a doplnení niektorých zákonov v znení neskorších predpisov (ďalej len „zákon o rozpočtových pravidlách“)</a:t>
            </a:r>
          </a:p>
          <a:p>
            <a:pPr lvl="0">
              <a:buClr>
                <a:srgbClr val="003399"/>
              </a:buClr>
              <a:buFont typeface="Wingdings" panose="05000000000000000000" pitchFamily="2" charset="2"/>
              <a:buChar char="Ø"/>
            </a:pPr>
            <a:r>
              <a:rPr lang="sk-SK" dirty="0"/>
              <a:t>Zákon č. 431/2002 Z. z. o účtovníctve v znení neskorších predpisov + opatrenia</a:t>
            </a:r>
          </a:p>
          <a:p>
            <a:pPr lvl="0">
              <a:buClr>
                <a:srgbClr val="003399"/>
              </a:buClr>
              <a:buFont typeface="Wingdings" panose="05000000000000000000" pitchFamily="2" charset="2"/>
              <a:buChar char="Ø"/>
            </a:pPr>
            <a:r>
              <a:rPr lang="sk-SK" dirty="0"/>
              <a:t>Zákon č. 343/2015 Z. z. o verejnom obstarávaní a o zmene a doplnení niektorých zákonov v zmysle neskorších predpisov </a:t>
            </a:r>
          </a:p>
          <a:p>
            <a:pPr lvl="0">
              <a:buClr>
                <a:srgbClr val="003399"/>
              </a:buClr>
              <a:buFont typeface="Wingdings" panose="05000000000000000000" pitchFamily="2" charset="2"/>
              <a:buChar char="Ø"/>
            </a:pPr>
            <a:r>
              <a:rPr lang="sk-SK" dirty="0"/>
              <a:t>Zákon č. 283/2002 Z.z. o cestovných náhradách v znení neskorších predpisov  + opatrenia</a:t>
            </a:r>
          </a:p>
          <a:p>
            <a:pPr lvl="0">
              <a:buClr>
                <a:srgbClr val="003399"/>
              </a:buClr>
              <a:buFont typeface="Wingdings" panose="05000000000000000000" pitchFamily="2" charset="2"/>
              <a:buChar char="Ø"/>
            </a:pPr>
            <a:r>
              <a:rPr lang="sk-SK" dirty="0"/>
              <a:t>Zákon č. 289/2008 Z.z. o používaní elektronickej registračnej pokladnice</a:t>
            </a:r>
          </a:p>
          <a:p>
            <a:pPr lvl="0">
              <a:buClr>
                <a:srgbClr val="003399"/>
              </a:buClr>
              <a:buFont typeface="Wingdings" panose="05000000000000000000" pitchFamily="2" charset="2"/>
              <a:buChar char="Ø"/>
            </a:pPr>
            <a:r>
              <a:rPr lang="sk-SK" dirty="0"/>
              <a:t>Zákon č. 513/1991 Zb. Obchodný zákonník</a:t>
            </a:r>
          </a:p>
          <a:p>
            <a:pPr lvl="0">
              <a:buClr>
                <a:srgbClr val="003399"/>
              </a:buClr>
              <a:buFont typeface="Wingdings" panose="05000000000000000000" pitchFamily="2" charset="2"/>
              <a:buChar char="Ø"/>
            </a:pPr>
            <a:r>
              <a:rPr lang="sk-SK" dirty="0"/>
              <a:t>..... a množstvo iných súvisiacich zákonov a predpisov</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2661528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402336"/>
            <a:ext cx="9957512" cy="5903871"/>
          </a:xfrm>
        </p:spPr>
        <p:txBody>
          <a:bodyPr>
            <a:normAutofit/>
          </a:bodyPr>
          <a:lstStyle/>
          <a:p>
            <a:pPr marL="0" indent="0">
              <a:buNone/>
            </a:pPr>
            <a:r>
              <a:rPr lang="sk-SK" sz="2800" b="1" dirty="0">
                <a:solidFill>
                  <a:srgbClr val="FF0000"/>
                </a:solidFill>
              </a:rPr>
              <a:t>Finančná kontrola HKŠ : najčastejšie nedostatky</a:t>
            </a:r>
          </a:p>
          <a:p>
            <a:pPr marL="457200" indent="-457200">
              <a:buClrTx/>
              <a:buFont typeface="+mj-lt"/>
              <a:buAutoNum type="arabicPeriod"/>
            </a:pPr>
            <a:r>
              <a:rPr lang="sk-SK" b="1" dirty="0">
                <a:solidFill>
                  <a:schemeClr val="accent1"/>
                </a:solidFill>
              </a:rPr>
              <a:t>Zväzy poskytujú klubom príspevky / refundácie formou dotácií </a:t>
            </a:r>
          </a:p>
          <a:p>
            <a:pPr marL="457200" indent="-457200">
              <a:buClrTx/>
              <a:buFont typeface="+mj-lt"/>
              <a:buAutoNum type="arabicPeriod"/>
            </a:pPr>
            <a:r>
              <a:rPr lang="sk-SK" b="1" dirty="0">
                <a:solidFill>
                  <a:schemeClr val="accent1"/>
                </a:solidFill>
              </a:rPr>
              <a:t>Kapitálové výdavky uhrádzajú z bežných a opačne</a:t>
            </a:r>
          </a:p>
          <a:p>
            <a:pPr marL="457200" indent="-457200">
              <a:buClrTx/>
              <a:buFont typeface="+mj-lt"/>
              <a:buAutoNum type="arabicPeriod"/>
            </a:pPr>
            <a:r>
              <a:rPr lang="sk-SK" b="1" dirty="0">
                <a:solidFill>
                  <a:schemeClr val="accent1"/>
                </a:solidFill>
              </a:rPr>
              <a:t>Nedodržiavajú časové rozlíšenie nákladov / porušujú časový účel zmluvy</a:t>
            </a:r>
          </a:p>
          <a:p>
            <a:pPr marL="457200" indent="-457200">
              <a:buClrTx/>
              <a:buFont typeface="+mj-lt"/>
              <a:buAutoNum type="arabicPeriod"/>
            </a:pPr>
            <a:r>
              <a:rPr lang="sk-SK" b="1" dirty="0">
                <a:solidFill>
                  <a:schemeClr val="accent1"/>
                </a:solidFill>
              </a:rPr>
              <a:t>Použitie PUŠ v nasledujúcom roku od 1.1. do 31.3.</a:t>
            </a:r>
          </a:p>
          <a:p>
            <a:pPr marL="457200" indent="-457200">
              <a:buClrTx/>
              <a:buFont typeface="+mj-lt"/>
              <a:buAutoNum type="arabicPeriod"/>
            </a:pPr>
            <a:r>
              <a:rPr lang="sk-SK" b="1" dirty="0">
                <a:solidFill>
                  <a:schemeClr val="accent1"/>
                </a:solidFill>
              </a:rPr>
              <a:t>Decembrové mzdy</a:t>
            </a:r>
          </a:p>
          <a:p>
            <a:pPr marL="457200" indent="-457200">
              <a:buClrTx/>
              <a:buFont typeface="+mj-lt"/>
              <a:buAutoNum type="arabicPeriod"/>
            </a:pPr>
            <a:r>
              <a:rPr lang="sk-SK" b="1" dirty="0">
                <a:solidFill>
                  <a:schemeClr val="accent1"/>
                </a:solidFill>
              </a:rPr>
              <a:t>Neoprávnené výdavky na úhrady pokút, penále, leasing, úhrady úverov..</a:t>
            </a:r>
          </a:p>
          <a:p>
            <a:pPr marL="457200" indent="-457200">
              <a:buClrTx/>
              <a:buFont typeface="+mj-lt"/>
              <a:buAutoNum type="arabicPeriod"/>
            </a:pPr>
            <a:r>
              <a:rPr lang="sk-SK" b="1" dirty="0">
                <a:solidFill>
                  <a:schemeClr val="accent1"/>
                </a:solidFill>
              </a:rPr>
              <a:t>Poskytovanie preddavkov v rozpore so zákonom o RPVS</a:t>
            </a:r>
          </a:p>
          <a:p>
            <a:pPr marL="457200" indent="-457200">
              <a:buClrTx/>
              <a:buFont typeface="+mj-lt"/>
              <a:buAutoNum type="arabicPeriod"/>
            </a:pPr>
            <a:r>
              <a:rPr lang="sk-SK" b="1" dirty="0">
                <a:solidFill>
                  <a:schemeClr val="accent1"/>
                </a:solidFill>
              </a:rPr>
              <a:t>Konflikt záujmov </a:t>
            </a:r>
            <a:r>
              <a:rPr lang="sk-SK" sz="1200" dirty="0">
                <a:solidFill>
                  <a:schemeClr val="accent1"/>
                </a:solidFill>
              </a:rPr>
              <a:t>(úhrada faktúry od dodávateľa tovarov a služieb v konflikte)</a:t>
            </a:r>
            <a:r>
              <a:rPr lang="sk-SK" b="1" dirty="0">
                <a:solidFill>
                  <a:schemeClr val="accent1"/>
                </a:solidFill>
              </a:rPr>
              <a:t> </a:t>
            </a:r>
          </a:p>
          <a:p>
            <a:pPr marL="457200" indent="-457200">
              <a:buClrTx/>
              <a:buFont typeface="+mj-lt"/>
              <a:buAutoNum type="arabicPeriod"/>
            </a:pPr>
            <a:r>
              <a:rPr lang="sk-SK" b="1" dirty="0">
                <a:solidFill>
                  <a:schemeClr val="accent1"/>
                </a:solidFill>
              </a:rPr>
              <a:t>Objednávanie  u dodávateľov, ktorí nemajú príslušné oprávnenie</a:t>
            </a:r>
          </a:p>
          <a:p>
            <a:pPr marL="457200" indent="-457200">
              <a:buClrTx/>
              <a:buFont typeface="+mj-lt"/>
              <a:buAutoNum type="arabicPeriod"/>
            </a:pPr>
            <a:r>
              <a:rPr lang="sk-SK" b="1" dirty="0">
                <a:solidFill>
                  <a:schemeClr val="accent1"/>
                </a:solidFill>
              </a:rPr>
              <a:t>Účtovné doklady nespĺňajú náležitosti zákona o účtovníctve §10</a:t>
            </a:r>
          </a:p>
          <a:p>
            <a:pPr marL="457200" indent="-457200">
              <a:buClrTx/>
              <a:buFont typeface="+mj-lt"/>
              <a:buAutoNum type="arabicPeriod"/>
            </a:pPr>
            <a:r>
              <a:rPr lang="sk-SK" b="1" dirty="0">
                <a:solidFill>
                  <a:schemeClr val="accent1"/>
                </a:solidFill>
              </a:rPr>
              <a:t>Úhrady z iného účtu, než  bežného určeného v zmluve</a:t>
            </a:r>
          </a:p>
          <a:p>
            <a:pPr marL="457200" indent="-457200">
              <a:buClrTx/>
              <a:buFont typeface="+mj-lt"/>
              <a:buAutoNum type="arabicPeriod"/>
            </a:pPr>
            <a:r>
              <a:rPr lang="sk-SK" b="1" dirty="0">
                <a:solidFill>
                  <a:schemeClr val="accent1"/>
                </a:solidFill>
              </a:rPr>
              <a:t>Úhrady v hotovosti (nad nevyhnutný rozsah)</a:t>
            </a:r>
          </a:p>
          <a:p>
            <a:endParaRPr lang="sk-SK" dirty="0">
              <a:solidFill>
                <a:schemeClr val="accent1"/>
              </a:solidFill>
            </a:endParaRP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87516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a:buClrTx/>
            </a:pPr>
            <a:r>
              <a:rPr lang="sk-SK" sz="2400" dirty="0"/>
              <a:t>Od  1.1.2005 prijatím dvoch samostatných právnych úprav týkajúcich sa rozpočtového hospodárenia verejnej správy, prednostne štátneho rozpočtu a rozpočtového hospodárenia územných samospráv, sa zabezpečil transparentný  a hlavne jednotný rozpočtový proces.</a:t>
            </a:r>
          </a:p>
          <a:p>
            <a:pPr>
              <a:buClrTx/>
            </a:pPr>
            <a:r>
              <a:rPr lang="sk-SK" sz="2400" dirty="0"/>
              <a:t>Zároveň sa stanovili </a:t>
            </a:r>
            <a:r>
              <a:rPr lang="sk-SK" sz="2400" b="1" dirty="0"/>
              <a:t>podmienky aj pre subjekty mimo verejnej správy, ktoré s verejnými prostriedkami nakladajú a hospodária.</a:t>
            </a:r>
          </a:p>
          <a:p>
            <a:pPr>
              <a:buClrTx/>
            </a:pPr>
            <a:r>
              <a:rPr lang="sk-SK" sz="2400" dirty="0"/>
              <a:t>S verejnými prostriedkami nakladajú nielen subjekty verejnej správy, ale aj subjekty, ktorým sú verejné prostriedky poskytované či už formou dotácie alebo  formou príspevku.</a:t>
            </a:r>
          </a:p>
          <a:p>
            <a:endParaRPr lang="sk-SK" dirty="0"/>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29258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sz="3200" b="1" dirty="0">
                <a:solidFill>
                  <a:srgbClr val="FF0000"/>
                </a:solidFill>
              </a:rPr>
              <a:t>§ 8 Športová organizácia</a:t>
            </a:r>
          </a:p>
          <a:p>
            <a:pPr marL="0" indent="0">
              <a:buNone/>
            </a:pPr>
            <a:endParaRPr lang="sk-SK" dirty="0"/>
          </a:p>
          <a:p>
            <a:pPr marL="0" indent="0">
              <a:buNone/>
            </a:pPr>
            <a:r>
              <a:rPr lang="sk-SK" dirty="0"/>
              <a:t>Je podľa </a:t>
            </a:r>
            <a:r>
              <a:rPr lang="sk-SK" b="1" dirty="0"/>
              <a:t>zákona č. 440/2015 o športe </a:t>
            </a:r>
            <a:r>
              <a:rPr lang="sk-SK" dirty="0"/>
              <a:t>a</a:t>
            </a:r>
            <a:r>
              <a:rPr lang="sk-SK" b="1" dirty="0"/>
              <a:t> </a:t>
            </a:r>
            <a:r>
              <a:rPr lang="sk-SK" dirty="0"/>
              <a:t>o zmene a doplnení niektorých zákonov definovaná v § 8: </a:t>
            </a:r>
          </a:p>
          <a:p>
            <a:pPr marL="0" indent="0">
              <a:buNone/>
            </a:pPr>
            <a:endParaRPr lang="sk-SK" dirty="0"/>
          </a:p>
          <a:p>
            <a:pPr marL="0" indent="0">
              <a:buNone/>
            </a:pPr>
            <a:r>
              <a:rPr lang="sk-SK" dirty="0"/>
              <a:t>(1) Športovou organizáciou </a:t>
            </a:r>
            <a:r>
              <a:rPr lang="sk-SK" b="1" dirty="0"/>
              <a:t>je právnická osoba</a:t>
            </a:r>
            <a:r>
              <a:rPr lang="sk-SK" dirty="0"/>
              <a:t>, ktorej predmetom činnosti alebo </a:t>
            </a:r>
            <a:r>
              <a:rPr lang="sk-SK" dirty="0">
                <a:solidFill>
                  <a:srgbClr val="FF0000"/>
                </a:solidFill>
              </a:rPr>
              <a:t>cieľom činnosti je športová činnosť</a:t>
            </a:r>
            <a:r>
              <a:rPr lang="sk-SK" dirty="0"/>
              <a:t>; športovou organizáciou </a:t>
            </a:r>
            <a:r>
              <a:rPr lang="sk-SK" b="1" dirty="0">
                <a:solidFill>
                  <a:schemeClr val="bg1"/>
                </a:solidFill>
              </a:rPr>
              <a:t>nie je </a:t>
            </a:r>
            <a:r>
              <a:rPr lang="sk-SK" dirty="0"/>
              <a:t>orgán verejnej správy.</a:t>
            </a:r>
          </a:p>
          <a:p>
            <a:pPr marL="0" indent="0">
              <a:buNone/>
            </a:pPr>
            <a:r>
              <a:rPr lang="sk-SK" dirty="0"/>
              <a:t>(2) Športová organizácia sa povinne zapisuje do registra právnických osôb v športe.</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927076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lstStyle/>
          <a:p>
            <a:pPr>
              <a:buClrTx/>
            </a:pPr>
            <a:r>
              <a:rPr lang="sk-SK" sz="2400" dirty="0"/>
              <a:t>Zákon č. 523/2004 sa tak priamo dotýka aj národných športových organizácií, národných športových zväzov ako aj iných subjektov, ktoré sú prijímateľom  verejných finančných prostriedkov. </a:t>
            </a:r>
          </a:p>
          <a:p>
            <a:pPr>
              <a:buClrTx/>
            </a:pPr>
            <a:endParaRPr lang="sk-SK" dirty="0"/>
          </a:p>
          <a:p>
            <a:pPr>
              <a:buClrTx/>
            </a:pPr>
            <a:r>
              <a:rPr lang="sk-SK" sz="2400" dirty="0"/>
              <a:t>Ak sa verejné prostriedky poskytnú mimo subjekt verejnej správy, </a:t>
            </a:r>
            <a:r>
              <a:rPr lang="sk-SK" sz="2400" u="sng" dirty="0">
                <a:solidFill>
                  <a:srgbClr val="00B0F0"/>
                </a:solidFill>
              </a:rPr>
              <a:t>nestrácajú verejný charakter</a:t>
            </a:r>
            <a:r>
              <a:rPr lang="sk-SK" sz="2400" dirty="0"/>
              <a:t>. Tieto sa stále považujú za verejné a teda podliehajú režimu Zákona o rozpočtových pravidlách VS, vrátane dodržiavania finančnej disciplíny. </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8015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lstStyle/>
          <a:p>
            <a:pPr>
              <a:buClrTx/>
              <a:buFont typeface="Wingdings" panose="05000000000000000000" pitchFamily="2" charset="2"/>
              <a:buChar char="Ø"/>
            </a:pPr>
            <a:r>
              <a:rPr lang="sk-SK" sz="2400" dirty="0"/>
              <a:t>Pri použití verejných finančných prostriedkov treba zachovávať </a:t>
            </a:r>
            <a:r>
              <a:rPr lang="sk-SK" sz="2400" dirty="0">
                <a:solidFill>
                  <a:srgbClr val="00B0F0"/>
                </a:solidFill>
              </a:rPr>
              <a:t>hospodárnosť, efektívnosť, účinnosť  a účelnosť.</a:t>
            </a:r>
            <a:r>
              <a:rPr lang="sk-SK" sz="2400" dirty="0"/>
              <a:t> </a:t>
            </a:r>
          </a:p>
          <a:p>
            <a:pPr>
              <a:buClrTx/>
              <a:buFont typeface="Wingdings" panose="05000000000000000000" pitchFamily="2" charset="2"/>
              <a:buChar char="Ø"/>
            </a:pPr>
            <a:r>
              <a:rPr lang="sk-SK" sz="2400" u="sng" dirty="0"/>
              <a:t>Subjekt mimo verejnej správy</a:t>
            </a:r>
            <a:r>
              <a:rPr lang="sk-SK" sz="2400" b="1" u="sng" dirty="0"/>
              <a:t> </a:t>
            </a:r>
            <a:r>
              <a:rPr lang="sk-SK" sz="2400" b="1" dirty="0">
                <a:solidFill>
                  <a:srgbClr val="C00000"/>
                </a:solidFill>
              </a:rPr>
              <a:t>nemôže </a:t>
            </a:r>
            <a:r>
              <a:rPr lang="sk-SK" sz="2400" dirty="0">
                <a:solidFill>
                  <a:srgbClr val="C00000"/>
                </a:solidFill>
              </a:rPr>
              <a:t>poskytnúť verejné prostriedky ďalšiemu subjektu </a:t>
            </a:r>
            <a:r>
              <a:rPr lang="sk-SK" sz="2400" b="1" dirty="0">
                <a:solidFill>
                  <a:srgbClr val="C00000"/>
                </a:solidFill>
              </a:rPr>
              <a:t>formou dotácie </a:t>
            </a:r>
            <a:r>
              <a:rPr lang="sk-SK" sz="2400" dirty="0"/>
              <a:t>(§8a /1/). </a:t>
            </a:r>
          </a:p>
          <a:p>
            <a:pPr marL="0" indent="0">
              <a:spcBef>
                <a:spcPts val="0"/>
              </a:spcBef>
              <a:spcAft>
                <a:spcPts val="0"/>
              </a:spcAft>
              <a:buClrTx/>
              <a:buNone/>
            </a:pPr>
            <a:r>
              <a:rPr lang="sk-SK" sz="1600" dirty="0">
                <a:solidFill>
                  <a:schemeClr val="bg1"/>
                </a:solidFill>
              </a:rPr>
              <a:t>     NŠZ / NŠO teda nemôžu poskytovať prostriedky z PUŠ svojim klubom, dcérskym         </a:t>
            </a:r>
          </a:p>
          <a:p>
            <a:pPr marL="0" indent="0">
              <a:spcBef>
                <a:spcPts val="0"/>
              </a:spcBef>
              <a:spcAft>
                <a:spcPts val="0"/>
              </a:spcAft>
              <a:buClrTx/>
              <a:buNone/>
            </a:pPr>
            <a:r>
              <a:rPr lang="sk-SK" sz="1600" dirty="0">
                <a:solidFill>
                  <a:schemeClr val="bg1"/>
                </a:solidFill>
              </a:rPr>
              <a:t>     spoločnostiam... formou dotácie.  Pri kontrolách sme našli už rôznorodé zmluvy </a:t>
            </a:r>
          </a:p>
          <a:p>
            <a:pPr>
              <a:buClrTx/>
              <a:buFont typeface="Wingdings" panose="05000000000000000000" pitchFamily="2" charset="2"/>
              <a:buChar char="Ø"/>
            </a:pPr>
            <a:r>
              <a:rPr lang="sk-SK" sz="2400" dirty="0"/>
              <a:t>Výnosy z verejných prostriedkov sú taktiež verejnými prostriedkami. Chápe sa nimi úrok po odpočítaní dane z príjmov a poplatku za vedenie účtu. </a:t>
            </a:r>
          </a:p>
          <a:p>
            <a:pPr marL="0" indent="0">
              <a:spcBef>
                <a:spcPts val="0"/>
              </a:spcBef>
              <a:spcAft>
                <a:spcPts val="0"/>
              </a:spcAft>
              <a:buClrTx/>
              <a:buNone/>
            </a:pPr>
            <a:r>
              <a:rPr lang="sk-SK" sz="2400" dirty="0">
                <a:solidFill>
                  <a:schemeClr val="bg1"/>
                </a:solidFill>
              </a:rPr>
              <a:t>-----------</a:t>
            </a:r>
          </a:p>
          <a:p>
            <a:pPr marL="0" indent="0">
              <a:spcBef>
                <a:spcPts val="0"/>
              </a:spcBef>
              <a:spcAft>
                <a:spcPts val="0"/>
              </a:spcAft>
              <a:buClrTx/>
              <a:buNone/>
            </a:pPr>
            <a:r>
              <a:rPr lang="sk-SK" sz="1800" dirty="0">
                <a:solidFill>
                  <a:schemeClr val="bg1"/>
                </a:solidFill>
              </a:rPr>
              <a:t>    Pozn.:  prijímatelia ich môžu použiť na účel podľa zmluvy – nemusia ich     </a:t>
            </a:r>
          </a:p>
          <a:p>
            <a:pPr marL="0" indent="0">
              <a:spcBef>
                <a:spcPts val="0"/>
              </a:spcBef>
              <a:spcAft>
                <a:spcPts val="0"/>
              </a:spcAft>
              <a:buClrTx/>
              <a:buNone/>
            </a:pPr>
            <a:r>
              <a:rPr lang="sk-SK" sz="1800" dirty="0">
                <a:solidFill>
                  <a:schemeClr val="bg1"/>
                </a:solidFill>
              </a:rPr>
              <a:t>    vracať do štátneho rozpočtu !</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917063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lnSpcReduction="10000"/>
          </a:bodyPr>
          <a:lstStyle/>
          <a:p>
            <a:pPr>
              <a:buClrTx/>
              <a:buFont typeface="Wingdings" panose="05000000000000000000" pitchFamily="2" charset="2"/>
              <a:buChar char="Ø"/>
            </a:pPr>
            <a:r>
              <a:rPr lang="sk-SK" sz="2400" dirty="0"/>
              <a:t>Dotácie sa poskytujú len na základe osobitného zákona v rozsahu, spôsobom a za podmienok ním ustanovených. </a:t>
            </a:r>
          </a:p>
          <a:p>
            <a:pPr>
              <a:buClrTx/>
              <a:buFont typeface="Wingdings" panose="05000000000000000000" pitchFamily="2" charset="2"/>
              <a:buChar char="Ø"/>
            </a:pPr>
            <a:endParaRPr lang="sk-SK" sz="2400" dirty="0"/>
          </a:p>
          <a:p>
            <a:pPr>
              <a:buClrTx/>
              <a:buFont typeface="Wingdings" panose="05000000000000000000" pitchFamily="2" charset="2"/>
              <a:buChar char="Ø"/>
            </a:pPr>
            <a:r>
              <a:rPr lang="sk-SK" sz="2400" b="1" dirty="0"/>
              <a:t>Poskytovateľ dotácie </a:t>
            </a:r>
            <a:r>
              <a:rPr lang="sk-SK" sz="2400" dirty="0"/>
              <a:t>môže ustanovené podmienky podrobnejšie určiť, prípadne </a:t>
            </a:r>
            <a:r>
              <a:rPr lang="sk-SK" sz="2400" b="1" dirty="0">
                <a:solidFill>
                  <a:srgbClr val="C00000"/>
                </a:solidFill>
              </a:rPr>
              <a:t>môže určiť ďalšie podmienky,</a:t>
            </a:r>
            <a:r>
              <a:rPr lang="sk-SK" sz="2400" dirty="0">
                <a:solidFill>
                  <a:srgbClr val="C00000"/>
                </a:solidFill>
              </a:rPr>
              <a:t> </a:t>
            </a:r>
            <a:r>
              <a:rPr lang="sk-SK" sz="2400" dirty="0"/>
              <a:t>ktorými sa zabezpečí maximálna hospodárnosť a efektívnosť použitia dotácie. Poskytovateľ dotácie je povinný pri poskytnutí dotácie jednoznačne vymedziť </a:t>
            </a:r>
            <a:r>
              <a:rPr lang="sk-SK" sz="2400" b="1" dirty="0">
                <a:solidFill>
                  <a:srgbClr val="C00000"/>
                </a:solidFill>
              </a:rPr>
              <a:t>účel dotácie</a:t>
            </a:r>
            <a:r>
              <a:rPr lang="sk-SK" sz="2400" b="1" dirty="0"/>
              <a:t>.  (§8a odst. 1)</a:t>
            </a:r>
            <a:r>
              <a:rPr lang="sk-SK" sz="2400" dirty="0">
                <a:solidFill>
                  <a:srgbClr val="7030A0"/>
                </a:solidFill>
              </a:rPr>
              <a:t> </a:t>
            </a:r>
          </a:p>
          <a:p>
            <a:pPr marL="0" indent="0">
              <a:spcAft>
                <a:spcPts val="0"/>
              </a:spcAft>
              <a:buClrTx/>
              <a:buNone/>
            </a:pPr>
            <a:r>
              <a:rPr lang="sk-SK" sz="2400" dirty="0">
                <a:solidFill>
                  <a:schemeClr val="bg1"/>
                </a:solidFill>
              </a:rPr>
              <a:t>-----------</a:t>
            </a:r>
          </a:p>
          <a:p>
            <a:pPr>
              <a:buClrTx/>
              <a:buFont typeface="Wingdings" panose="05000000000000000000" pitchFamily="2" charset="2"/>
              <a:buChar char="Ø"/>
            </a:pPr>
            <a:r>
              <a:rPr lang="sk-SK" sz="1700" dirty="0">
                <a:solidFill>
                  <a:schemeClr val="bg1"/>
                </a:solidFill>
              </a:rPr>
              <a:t>Pozn.: V našom prípade sa dotácie/príspevky poskytujú podľa zákona o športe na základe „Výzvy  na predkladanie žiadosti o poskytnutie dotácie na účel ...“, ktorá sa zverejňuje  na webovom sídle MŠVVaŠ SR, v ostatných prípadoch ide o poskytnutie príspevku (napr. uznanému športu, na národný športový projekt atď.).</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911996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88F16E6-2C5F-4961-9DC0-E42BD6FAE7CF}"/>
              </a:ext>
            </a:extLst>
          </p:cNvPr>
          <p:cNvSpPr>
            <a:spLocks noGrp="1"/>
          </p:cNvSpPr>
          <p:nvPr>
            <p:ph type="title"/>
          </p:nvPr>
        </p:nvSpPr>
        <p:spPr/>
        <p:txBody>
          <a:bodyPr/>
          <a:lstStyle/>
          <a:p>
            <a:pPr marL="342900" indent="-342900">
              <a:buFont typeface="Arial" panose="020B0604020202020204" pitchFamily="34" charset="0"/>
              <a:buChar char="•"/>
            </a:pPr>
            <a:r>
              <a:rPr lang="sk-SK" sz="2800" b="1" dirty="0">
                <a:solidFill>
                  <a:srgbClr val="0070C0"/>
                </a:solidFill>
              </a:rPr>
              <a:t>Bežné</a:t>
            </a:r>
            <a:r>
              <a:rPr lang="sk-SK" b="1" dirty="0">
                <a:solidFill>
                  <a:srgbClr val="0070C0"/>
                </a:solidFill>
              </a:rPr>
              <a:t>	</a:t>
            </a:r>
            <a:br>
              <a:rPr lang="sk-SK" dirty="0"/>
            </a:br>
            <a:endParaRPr lang="sk-SK" dirty="0"/>
          </a:p>
        </p:txBody>
      </p:sp>
      <p:sp>
        <p:nvSpPr>
          <p:cNvPr id="5" name="Zástupný objekt pre obsah 4">
            <a:extLst>
              <a:ext uri="{FF2B5EF4-FFF2-40B4-BE49-F238E27FC236}">
                <a16:creationId xmlns:a16="http://schemas.microsoft.com/office/drawing/2014/main" id="{809E5F22-0839-4FCA-B839-36CFB6FD460B}"/>
              </a:ext>
            </a:extLst>
          </p:cNvPr>
          <p:cNvSpPr>
            <a:spLocks noGrp="1"/>
          </p:cNvSpPr>
          <p:nvPr>
            <p:ph idx="1"/>
          </p:nvPr>
        </p:nvSpPr>
        <p:spPr>
          <a:xfrm>
            <a:off x="546190" y="501769"/>
            <a:ext cx="5943601" cy="3416060"/>
          </a:xfrm>
        </p:spPr>
        <p:txBody>
          <a:bodyPr/>
          <a:lstStyle/>
          <a:p>
            <a:pPr marL="0" indent="0">
              <a:buNone/>
            </a:pPr>
            <a:r>
              <a:rPr lang="sk-SK" sz="2400" dirty="0"/>
              <a:t>Časté chyby sú v zlom pochopení, čo je aký druh výdavku v zmysle zákona o rozpočtových pravidlách.</a:t>
            </a:r>
          </a:p>
          <a:p>
            <a:pPr marL="0" indent="0">
              <a:buNone/>
            </a:pPr>
            <a:r>
              <a:rPr lang="sk-SK" sz="2800" b="1" dirty="0"/>
              <a:t>Výdavky sa podľa rozpočtovej klasifikácie delia na</a:t>
            </a:r>
          </a:p>
        </p:txBody>
      </p:sp>
      <p:sp>
        <p:nvSpPr>
          <p:cNvPr id="6" name="Zástupný objekt pre text 5">
            <a:extLst>
              <a:ext uri="{FF2B5EF4-FFF2-40B4-BE49-F238E27FC236}">
                <a16:creationId xmlns:a16="http://schemas.microsoft.com/office/drawing/2014/main" id="{9A6F11BE-4B1F-4E84-A16C-E1D8B556B1CA}"/>
              </a:ext>
            </a:extLst>
          </p:cNvPr>
          <p:cNvSpPr>
            <a:spLocks noGrp="1"/>
          </p:cNvSpPr>
          <p:nvPr>
            <p:ph type="body" sz="half" idx="2"/>
          </p:nvPr>
        </p:nvSpPr>
        <p:spPr>
          <a:xfrm>
            <a:off x="7085012" y="2209799"/>
            <a:ext cx="4422776" cy="2892972"/>
          </a:xfrm>
        </p:spPr>
        <p:txBody>
          <a:bodyPr>
            <a:normAutofit lnSpcReduction="10000"/>
          </a:bodyPr>
          <a:lstStyle/>
          <a:p>
            <a:pPr marL="342900" indent="-342900">
              <a:buClr>
                <a:srgbClr val="FF0000"/>
              </a:buClr>
              <a:buFont typeface="Arial" panose="020B0604020202020204" pitchFamily="34" charset="0"/>
              <a:buChar char="•"/>
            </a:pPr>
            <a:r>
              <a:rPr lang="sk-SK" sz="2800" b="1" dirty="0">
                <a:solidFill>
                  <a:schemeClr val="accent6"/>
                </a:solidFill>
              </a:rPr>
              <a:t>KAPITÁLOVÉ</a:t>
            </a:r>
          </a:p>
          <a:p>
            <a:pPr marL="342900" indent="-342900">
              <a:buFont typeface="Arial" panose="020B0604020202020204" pitchFamily="34" charset="0"/>
              <a:buChar char="•"/>
            </a:pPr>
            <a:endParaRPr lang="sk-SK" sz="2400" b="1" dirty="0">
              <a:solidFill>
                <a:schemeClr val="accent6"/>
              </a:solidFill>
            </a:endParaRPr>
          </a:p>
          <a:p>
            <a:pPr marL="342900" indent="-342900">
              <a:buFont typeface="Arial" panose="020B0604020202020204" pitchFamily="34" charset="0"/>
              <a:buChar char="•"/>
            </a:pPr>
            <a:endParaRPr lang="sk-SK" sz="2400" b="1" dirty="0">
              <a:solidFill>
                <a:schemeClr val="accent6"/>
              </a:solidFill>
            </a:endParaRPr>
          </a:p>
          <a:p>
            <a:r>
              <a:rPr lang="sk-SK" sz="2400" i="1" dirty="0">
                <a:solidFill>
                  <a:schemeClr val="bg1"/>
                </a:solidFill>
              </a:rPr>
              <a:t>------------</a:t>
            </a:r>
          </a:p>
          <a:p>
            <a:pPr marL="342900" indent="-342900">
              <a:buClrTx/>
              <a:buFont typeface="Arial" panose="020B0604020202020204" pitchFamily="34" charset="0"/>
              <a:buChar char="•"/>
            </a:pPr>
            <a:r>
              <a:rPr lang="sk-SK" sz="1800" i="1" dirty="0">
                <a:solidFill>
                  <a:schemeClr val="bg1"/>
                </a:solidFill>
              </a:rPr>
              <a:t>Poznáme ešte aj finančné operácie, ale tie sa v našom prípade neuplatňujú</a:t>
            </a:r>
            <a:r>
              <a:rPr lang="sk-SK" b="1" dirty="0">
                <a:solidFill>
                  <a:schemeClr val="accent6"/>
                </a:solidFill>
              </a:rPr>
              <a:t>	</a:t>
            </a:r>
            <a:endParaRPr lang="sk-SK" dirty="0">
              <a:solidFill>
                <a:schemeClr val="accent6"/>
              </a:solidFill>
            </a:endParaRPr>
          </a:p>
        </p:txBody>
      </p:sp>
      <p:pic>
        <p:nvPicPr>
          <p:cNvPr id="7" name="Obrázok 6">
            <a:extLst>
              <a:ext uri="{FF2B5EF4-FFF2-40B4-BE49-F238E27FC236}">
                <a16:creationId xmlns:a16="http://schemas.microsoft.com/office/drawing/2014/main" id="{67B069C0-C822-4DCE-9C6A-8782D7B21747}"/>
              </a:ext>
            </a:extLst>
          </p:cNvPr>
          <p:cNvPicPr>
            <a:picLocks noChangeAspect="1"/>
          </p:cNvPicPr>
          <p:nvPr/>
        </p:nvPicPr>
        <p:blipFill>
          <a:blip r:embed="rId2"/>
          <a:stretch>
            <a:fillRect/>
          </a:stretch>
        </p:blipFill>
        <p:spPr>
          <a:xfrm>
            <a:off x="684212" y="5349169"/>
            <a:ext cx="2347163" cy="823031"/>
          </a:xfrm>
          <a:prstGeom prst="rect">
            <a:avLst/>
          </a:prstGeom>
        </p:spPr>
      </p:pic>
    </p:spTree>
    <p:extLst>
      <p:ext uri="{BB962C8B-B14F-4D97-AF65-F5344CB8AC3E}">
        <p14:creationId xmlns:p14="http://schemas.microsoft.com/office/powerpoint/2010/main" val="331580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buClrTx/>
            </a:pPr>
            <a:r>
              <a:rPr lang="sk-SK" sz="2800" b="1" dirty="0">
                <a:solidFill>
                  <a:srgbClr val="0070C0"/>
                </a:solidFill>
              </a:rPr>
              <a:t>Bežné výdavky </a:t>
            </a:r>
            <a:r>
              <a:rPr lang="sk-SK" sz="2800" dirty="0"/>
              <a:t>sú najmä: mzdy, platy, poistné, tovary a služby (pr. cestovné náhrady, energie, materiál, dopravné, údržba, opravy, nájomné, telefónne poplatky...)</a:t>
            </a:r>
          </a:p>
          <a:p>
            <a:pPr>
              <a:buClrTx/>
            </a:pPr>
            <a:r>
              <a:rPr lang="sk-SK" sz="2800" dirty="0"/>
              <a:t>Drobný majetok obstaraný z bežných výdavkov sa udržuje a opravuje vždy z bežných výdavkov</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428406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66390"/>
            <a:ext cx="8954813" cy="5525219"/>
          </a:xfrm>
        </p:spPr>
        <p:txBody>
          <a:bodyPr>
            <a:normAutofit fontScale="92500" lnSpcReduction="20000"/>
          </a:bodyPr>
          <a:lstStyle/>
          <a:p>
            <a:pPr>
              <a:buClrTx/>
              <a:buFont typeface="Wingdings" panose="05000000000000000000" pitchFamily="2" charset="2"/>
              <a:buChar char="Ø"/>
            </a:pPr>
            <a:r>
              <a:rPr lang="sk-SK" sz="3200" b="1" dirty="0">
                <a:solidFill>
                  <a:srgbClr val="FF0000"/>
                </a:solidFill>
              </a:rPr>
              <a:t>Kapitálové výdavky </a:t>
            </a:r>
            <a:r>
              <a:rPr lang="sk-SK" sz="2400" dirty="0"/>
              <a:t>sú</a:t>
            </a:r>
            <a:r>
              <a:rPr lang="sk-SK" sz="2400" b="1" dirty="0"/>
              <a:t> </a:t>
            </a:r>
            <a:r>
              <a:rPr lang="sk-SK" sz="2400" dirty="0"/>
              <a:t>výdavky súvisiace s obstaraním hmotného a nehmotného investičného majetku vrátane rekonštrukcie, modernizácie, či technického zhodnotenia.   </a:t>
            </a:r>
          </a:p>
          <a:p>
            <a:pPr marL="0" indent="0">
              <a:lnSpc>
                <a:spcPct val="120000"/>
              </a:lnSpc>
              <a:spcBef>
                <a:spcPts val="0"/>
              </a:spcBef>
              <a:spcAft>
                <a:spcPts val="0"/>
              </a:spcAft>
              <a:buClrTx/>
              <a:buNone/>
            </a:pPr>
            <a:r>
              <a:rPr lang="sk-SK" sz="2400" dirty="0">
                <a:solidFill>
                  <a:srgbClr val="C00000"/>
                </a:solidFill>
              </a:rPr>
              <a:t>	Musia byť špecifikované v zmluve PUŠ, alebo inej dotačnej                                                          	zmluve</a:t>
            </a:r>
          </a:p>
          <a:p>
            <a:pPr>
              <a:buClrTx/>
              <a:buFont typeface="Wingdings" panose="05000000000000000000" pitchFamily="2" charset="2"/>
              <a:buChar char="Ø"/>
            </a:pPr>
            <a:endParaRPr lang="sk-SK" sz="2400" dirty="0"/>
          </a:p>
          <a:p>
            <a:pPr>
              <a:buClrTx/>
              <a:buFont typeface="Wingdings" panose="05000000000000000000" pitchFamily="2" charset="2"/>
              <a:buChar char="Ø"/>
            </a:pPr>
            <a:r>
              <a:rPr lang="sk-SK" sz="2400" b="1" u="sng" dirty="0"/>
              <a:t>Kapitálové výdavky -</a:t>
            </a:r>
            <a:r>
              <a:rPr lang="sk-SK" sz="2400" b="1" u="sng" dirty="0">
                <a:solidFill>
                  <a:srgbClr val="C00000"/>
                </a:solidFill>
              </a:rPr>
              <a:t> hmotný majetok</a:t>
            </a:r>
            <a:r>
              <a:rPr lang="sk-SK" sz="2400" b="1" u="sng" dirty="0"/>
              <a:t>: </a:t>
            </a:r>
            <a:r>
              <a:rPr lang="sk-SK" sz="2400" dirty="0"/>
              <a:t>(hnuteľný, nehnuteľný)</a:t>
            </a:r>
          </a:p>
          <a:p>
            <a:pPr>
              <a:buClrTx/>
              <a:buFont typeface="Arial" panose="020B0604020202020204" pitchFamily="34" charset="0"/>
              <a:buChar char="•"/>
            </a:pPr>
            <a:r>
              <a:rPr lang="sk-SK" sz="2400" dirty="0"/>
              <a:t>Pozemky, budovy, stavby, umelecké diela, zbierky  (bez ohľadu na obstarávaciu cenu)</a:t>
            </a:r>
          </a:p>
          <a:p>
            <a:pPr>
              <a:buClrTx/>
              <a:buFont typeface="Arial" panose="020B0604020202020204" pitchFamily="34" charset="0"/>
              <a:buChar char="•"/>
            </a:pPr>
            <a:r>
              <a:rPr lang="sk-SK" sz="2400" dirty="0"/>
              <a:t>Samostatné hnuteľné veci, vrátane súborov hnuteľných vecí ktoré majú samostatné technicko-ekonomické určenie, ktorých </a:t>
            </a:r>
            <a:r>
              <a:rPr lang="sk-SK" sz="2400" u="sng" dirty="0"/>
              <a:t>vstupná cena je vyššia ako </a:t>
            </a:r>
            <a:r>
              <a:rPr lang="sk-SK" sz="2400" b="1" u="sng" dirty="0">
                <a:solidFill>
                  <a:srgbClr val="C00000"/>
                </a:solidFill>
              </a:rPr>
              <a:t>1700 €</a:t>
            </a:r>
            <a:r>
              <a:rPr lang="sk-SK" sz="2400" u="sng" dirty="0">
                <a:solidFill>
                  <a:srgbClr val="C00000"/>
                </a:solidFill>
              </a:rPr>
              <a:t> </a:t>
            </a:r>
            <a:r>
              <a:rPr lang="sk-SK" sz="2400" u="sng" dirty="0"/>
              <a:t>a použiteľnosť dlhšia ako 1 rok.</a:t>
            </a:r>
          </a:p>
          <a:p>
            <a:pPr>
              <a:buClrTx/>
              <a:buFont typeface="Arial" panose="020B0604020202020204" pitchFamily="34" charset="0"/>
              <a:buChar char="•"/>
            </a:pPr>
            <a:r>
              <a:rPr lang="sk-SK" sz="2400" dirty="0"/>
              <a:t>Pestovateľské celky trvalých porastov s dobou plodnosnosti dlhšou ako 3 roky  (sady... Ale aj terénne úpravy toto sa Vás môže týkať...) </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4290333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buClrTx/>
            </a:pPr>
            <a:r>
              <a:rPr lang="sk-SK" sz="2400" b="1" u="sng" dirty="0"/>
              <a:t>Kapitálové výdavky - </a:t>
            </a:r>
            <a:r>
              <a:rPr lang="sk-SK" sz="2400" b="1" u="sng" dirty="0">
                <a:solidFill>
                  <a:srgbClr val="C00000"/>
                </a:solidFill>
              </a:rPr>
              <a:t>nehmotný majetok: </a:t>
            </a:r>
          </a:p>
          <a:p>
            <a:pPr>
              <a:buFont typeface="Arial" panose="020B0604020202020204" pitchFamily="34" charset="0"/>
              <a:buChar char="•"/>
            </a:pPr>
            <a:r>
              <a:rPr lang="sk-SK" sz="2400" dirty="0"/>
              <a:t>Dlhodobý nehmotný majetok, ktorého vstupná cena je vyššia ako </a:t>
            </a:r>
            <a:r>
              <a:rPr lang="sk-SK" sz="2400" dirty="0">
                <a:solidFill>
                  <a:srgbClr val="C00000"/>
                </a:solidFill>
              </a:rPr>
              <a:t>2400 € </a:t>
            </a:r>
            <a:r>
              <a:rPr lang="sk-SK" sz="2400" dirty="0"/>
              <a:t>a použiteľnosť alebo prevádzkovo -technické funkcie sú dlhšie ako jeden rok. (pr. software, licencie, prípravné a projektové dokumentácie... )</a:t>
            </a:r>
          </a:p>
          <a:p>
            <a:pPr>
              <a:buClrTx/>
            </a:pPr>
            <a:r>
              <a:rPr lang="sk-SK" sz="2400" b="1" u="sng" dirty="0"/>
              <a:t>Kapitálové výdavky – </a:t>
            </a:r>
            <a:r>
              <a:rPr lang="sk-SK" sz="2400" b="1" u="sng" dirty="0">
                <a:solidFill>
                  <a:srgbClr val="C00000"/>
                </a:solidFill>
              </a:rPr>
              <a:t>technické zhodnotenie</a:t>
            </a:r>
          </a:p>
          <a:p>
            <a:pPr>
              <a:buFont typeface="Arial" panose="020B0604020202020204" pitchFamily="34" charset="0"/>
              <a:buChar char="•"/>
            </a:pPr>
            <a:r>
              <a:rPr lang="sk-SK" sz="2400" dirty="0"/>
              <a:t>Výdavky na dokončené nadstavby, prístavby a stavebné úpravy, rekonštrukcie a modernizácie prevyšujúce pri jednotlivom majetku sumu </a:t>
            </a:r>
            <a:r>
              <a:rPr lang="sk-SK" sz="2400" dirty="0">
                <a:solidFill>
                  <a:srgbClr val="C00000"/>
                </a:solidFill>
              </a:rPr>
              <a:t>1700 € </a:t>
            </a:r>
            <a:r>
              <a:rPr lang="sk-SK" sz="2400" dirty="0"/>
              <a:t>v úhrne za rozpočtový rok. </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2250857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597408"/>
            <a:ext cx="8954813" cy="5393489"/>
          </a:xfrm>
        </p:spPr>
        <p:txBody>
          <a:bodyPr>
            <a:normAutofit fontScale="92500" lnSpcReduction="10000"/>
          </a:bodyPr>
          <a:lstStyle/>
          <a:p>
            <a:pPr marL="0" indent="0">
              <a:buNone/>
            </a:pPr>
            <a:r>
              <a:rPr lang="sk-SK" b="1" dirty="0"/>
              <a:t>§22 opatrenia MF SR z 14.11.2007 č. MF/24342/2007-74 </a:t>
            </a:r>
          </a:p>
          <a:p>
            <a:pPr marL="0" indent="0">
              <a:buNone/>
            </a:pPr>
            <a:r>
              <a:rPr lang="sk-SK" dirty="0"/>
              <a:t>Účtovanie  obstarania  dlhodobého hmotného majetku </a:t>
            </a:r>
            <a:endParaRPr lang="sk-SK" b="1" dirty="0"/>
          </a:p>
          <a:p>
            <a:pPr>
              <a:buClrTx/>
              <a:buFont typeface="Wingdings" panose="05000000000000000000" pitchFamily="2" charset="2"/>
              <a:buChar char="Ø"/>
            </a:pPr>
            <a:r>
              <a:rPr lang="sk-SK" sz="1900" dirty="0"/>
              <a:t>(1) Na účte 042 - Obstaranie dlhodobého hmotného majetku sa účtuje obstarávaný dlhodobý hmotný majetok a jeho technické zhodnotenie       </a:t>
            </a:r>
            <a:r>
              <a:rPr lang="sk-SK" sz="1900" b="1" dirty="0">
                <a:solidFill>
                  <a:srgbClr val="FF0000"/>
                </a:solidFill>
              </a:rPr>
              <a:t>do doby jeho uvedenia do používania </a:t>
            </a:r>
            <a:r>
              <a:rPr lang="sk-SK" sz="1900" b="1" dirty="0">
                <a:solidFill>
                  <a:srgbClr val="0070C0"/>
                </a:solidFill>
              </a:rPr>
              <a:t>vrátane výdavkov súvisiacich s jeho obstaraním na </a:t>
            </a:r>
            <a:endParaRPr lang="sk-SK" sz="1900" dirty="0">
              <a:solidFill>
                <a:srgbClr val="0070C0"/>
              </a:solidFill>
            </a:endParaRPr>
          </a:p>
          <a:p>
            <a:pPr lvl="0">
              <a:buClrTx/>
              <a:buFont typeface="Wingdings" panose="05000000000000000000" pitchFamily="2" charset="2"/>
              <a:buChar char="Ø"/>
            </a:pPr>
            <a:r>
              <a:rPr lang="sk-SK" sz="1900" dirty="0"/>
              <a:t> prípravu a zabezpečenie výstavby, odvody za dočasné odňatie poľnohospodárskej pôdy poľnohospodárskej výrobe  do doby uvedenia obstaraného majetku do používania</a:t>
            </a:r>
            <a:r>
              <a:rPr lang="sk-SK" sz="1900" b="1" dirty="0"/>
              <a:t>, </a:t>
            </a:r>
            <a:r>
              <a:rPr lang="sk-SK" sz="1900" dirty="0"/>
              <a:t>technickú rekultiváciu,</a:t>
            </a:r>
          </a:p>
          <a:p>
            <a:pPr lvl="0">
              <a:buClrTx/>
              <a:buFont typeface="Wingdings" panose="05000000000000000000" pitchFamily="2" charset="2"/>
              <a:buChar char="Ø"/>
            </a:pPr>
            <a:r>
              <a:rPr lang="sk-SK" sz="1900" dirty="0"/>
              <a:t> prieskumné a projektové práce vrátane viacerých navrhovaných riešení, umelecké diela tvoriace súčasť stavebných objektov, odvody za trvalé odňatie poľnohospodárskej pôdy poľnohospodárskej výrobe, odvody za dočasné odňatie poľnohospodárskej pôdy poľnohospodárskej výrobe na zriadenie staveniska, technické zhodnotenie,</a:t>
            </a:r>
            <a:r>
              <a:rPr lang="sk-SK" sz="1900" baseline="30000" dirty="0">
                <a:hlinkClick r:id="rId2" action="ppaction://hlinkfile"/>
              </a:rPr>
              <a:t>[1]</a:t>
            </a:r>
            <a:r>
              <a:rPr lang="sk-SK" sz="1900" dirty="0"/>
              <a:t>) </a:t>
            </a:r>
            <a:r>
              <a:rPr lang="sk-SK" sz="1900" b="1" dirty="0"/>
              <a:t>dopravné, montáž a clo</a:t>
            </a:r>
            <a:r>
              <a:rPr lang="sk-SK" sz="1900" dirty="0"/>
              <a:t>,</a:t>
            </a:r>
          </a:p>
          <a:p>
            <a:pPr>
              <a:buClrTx/>
              <a:buFont typeface="Wingdings" panose="05000000000000000000" pitchFamily="2" charset="2"/>
              <a:buChar char="Ø"/>
            </a:pPr>
            <a:r>
              <a:rPr lang="sk-SK" sz="1900" baseline="30000" dirty="0">
                <a:hlinkClick r:id="rId3" action="ppaction://hlinkfile"/>
              </a:rPr>
              <a:t>[</a:t>
            </a:r>
            <a:r>
              <a:rPr lang="sk-SK" sz="1900" dirty="0"/>
              <a:t>... a iné výdavky</a:t>
            </a:r>
          </a:p>
          <a:p>
            <a:pPr>
              <a:buClrTx/>
              <a:buFont typeface="Wingdings" panose="05000000000000000000" pitchFamily="2" charset="2"/>
              <a:buChar char="Ø"/>
            </a:pPr>
            <a:endParaRPr lang="sk-SK" sz="2400" baseline="30000" dirty="0">
              <a:hlinkClick r:id="rId3" action="ppaction://hlinkfile">
                <a:extLst>
                  <a:ext uri="{A12FA001-AC4F-418D-AE19-62706E023703}">
                    <ahyp:hlinkClr xmlns:ahyp="http://schemas.microsoft.com/office/drawing/2018/hyperlinkcolor" val="tx"/>
                  </a:ext>
                </a:extLst>
              </a:hlinkClick>
            </a:endParaRPr>
          </a:p>
          <a:p>
            <a:pPr marL="0" indent="0">
              <a:buNone/>
            </a:pPr>
            <a:r>
              <a:rPr lang="sk-SK" sz="1500" baseline="30000" dirty="0">
                <a:solidFill>
                  <a:schemeClr val="bg1"/>
                </a:solidFill>
                <a:hlinkClick r:id="rId3" action="ppaction://hlinkfile">
                  <a:extLst>
                    <a:ext uri="{A12FA001-AC4F-418D-AE19-62706E023703}">
                      <ahyp:hlinkClr xmlns:ahyp="http://schemas.microsoft.com/office/drawing/2018/hyperlinkcolor" val="tx"/>
                    </a:ext>
                  </a:extLst>
                </a:hlinkClick>
              </a:rPr>
              <a:t>1]</a:t>
            </a:r>
            <a:r>
              <a:rPr lang="sk-SK" sz="1500" dirty="0">
                <a:solidFill>
                  <a:schemeClr val="bg1"/>
                </a:solidFill>
              </a:rPr>
              <a:t>) § 29 zákona č. 595/2003 Z. z. v znení zákona č. 659/2004 Z. z.</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4"/>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814046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597408"/>
            <a:ext cx="8954813" cy="5393489"/>
          </a:xfrm>
        </p:spPr>
        <p:txBody>
          <a:bodyPr>
            <a:normAutofit fontScale="70000" lnSpcReduction="20000"/>
          </a:bodyPr>
          <a:lstStyle/>
          <a:p>
            <a:pPr marL="0" indent="0">
              <a:buNone/>
            </a:pPr>
            <a:r>
              <a:rPr lang="sk-SK" b="1" dirty="0"/>
              <a:t>§22 opatrenia MF SR z 14.11.2007 č. MF/24342/2007-74 </a:t>
            </a:r>
          </a:p>
          <a:p>
            <a:pPr marL="0" indent="0">
              <a:buNone/>
            </a:pPr>
            <a:r>
              <a:rPr lang="sk-SK" b="1" dirty="0"/>
              <a:t>(2) Na účte 042 - Obstaranie dlhodobého hmotného majetku </a:t>
            </a:r>
            <a:r>
              <a:rPr lang="sk-SK" b="1" dirty="0">
                <a:solidFill>
                  <a:srgbClr val="00B0F0"/>
                </a:solidFill>
              </a:rPr>
              <a:t>sa neúčtujú náklady, </a:t>
            </a:r>
            <a:r>
              <a:rPr lang="sk-SK" b="1" u="sng" dirty="0"/>
              <a:t>ktoré </a:t>
            </a:r>
            <a:r>
              <a:rPr lang="sk-SK" b="1" u="sng" dirty="0">
                <a:solidFill>
                  <a:srgbClr val="FF0000"/>
                </a:solidFill>
              </a:rPr>
              <a:t>nie sú súčasťou obstarávacej ceny</a:t>
            </a:r>
            <a:r>
              <a:rPr lang="sk-SK" b="1" dirty="0"/>
              <a:t> dlhodobého hmotného majetku, ale sú súčasťou prevádzkových nákladov, a to: </a:t>
            </a:r>
            <a:endParaRPr lang="sk-SK" dirty="0"/>
          </a:p>
          <a:p>
            <a:pPr>
              <a:buClrTx/>
            </a:pPr>
            <a:r>
              <a:rPr lang="sk-SK" dirty="0"/>
              <a:t>a) </a:t>
            </a:r>
            <a:r>
              <a:rPr lang="sk-SK" u="sng" dirty="0"/>
              <a:t>úroky z úverov</a:t>
            </a:r>
            <a:r>
              <a:rPr lang="sk-SK" b="1" dirty="0"/>
              <a:t>, </a:t>
            </a:r>
            <a:r>
              <a:rPr lang="sk-SK" dirty="0"/>
              <a:t>ak podľa rozhodnutia účtovnej jednotky do času uvedenia do používania tohto majetku sa nerozhodne, že budú tvoriť súčasť obstarávacej ceny a kurzové rozdiely súvisiace s obstarávaním dlhodobého hmotného majetku,</a:t>
            </a:r>
          </a:p>
          <a:p>
            <a:pPr>
              <a:buClrTx/>
            </a:pPr>
            <a:r>
              <a:rPr lang="sk-SK" dirty="0"/>
              <a:t>b) </a:t>
            </a:r>
            <a:r>
              <a:rPr lang="sk-SK" u="sng" dirty="0"/>
              <a:t>penále, poplatky z omeškania a  peňažné náhrady škôd </a:t>
            </a:r>
            <a:r>
              <a:rPr lang="sk-SK" dirty="0"/>
              <a:t>súvisiace s obstarávaním dlhodobého hmotného majetku,</a:t>
            </a:r>
          </a:p>
          <a:p>
            <a:pPr>
              <a:buClrTx/>
            </a:pPr>
            <a:r>
              <a:rPr lang="sk-SK" dirty="0"/>
              <a:t>c) výdavky </a:t>
            </a:r>
            <a:r>
              <a:rPr lang="sk-SK" u="sng" dirty="0"/>
              <a:t>na prípravu zamestnancov</a:t>
            </a:r>
            <a:r>
              <a:rPr lang="sk-SK" dirty="0"/>
              <a:t> pre budované prevádzky a zariadenia,</a:t>
            </a:r>
          </a:p>
          <a:p>
            <a:pPr>
              <a:buClrTx/>
            </a:pPr>
            <a:r>
              <a:rPr lang="sk-SK" dirty="0"/>
              <a:t>d) výdavky na </a:t>
            </a:r>
            <a:r>
              <a:rPr lang="sk-SK" u="sng" dirty="0"/>
              <a:t>vybavenie </a:t>
            </a:r>
            <a:r>
              <a:rPr lang="sk-SK" dirty="0"/>
              <a:t>obstarávaného dlhodobého hmotného majetku</a:t>
            </a:r>
            <a:r>
              <a:rPr lang="sk-SK" u="sng" dirty="0"/>
              <a:t> zásobami</a:t>
            </a:r>
            <a:r>
              <a:rPr lang="sk-SK" dirty="0"/>
              <a:t>,</a:t>
            </a:r>
          </a:p>
          <a:p>
            <a:pPr>
              <a:buClrTx/>
            </a:pPr>
            <a:r>
              <a:rPr lang="sk-SK" dirty="0"/>
              <a:t>e) výdavky súvisiace s prípravou a zabezpečením výstavby, </a:t>
            </a:r>
            <a:r>
              <a:rPr lang="sk-SK" b="1" dirty="0"/>
              <a:t>ktoré vznikli po </a:t>
            </a:r>
            <a:r>
              <a:rPr lang="sk-SK" dirty="0"/>
              <a:t>uvedení obstaraného dlhodobého hmotného majetku do používania,</a:t>
            </a:r>
          </a:p>
          <a:p>
            <a:pPr>
              <a:buClrTx/>
            </a:pPr>
            <a:r>
              <a:rPr lang="sk-SK" dirty="0"/>
              <a:t>f) výdavky na odstraňovanie čiastočného fyzického opotrebenia, alebo poškodenia dlhodobého hmotného majetku za účelom jeho  uvedenia do predchádzajúceho alebo prevádzkyschopného stavu, </a:t>
            </a:r>
          </a:p>
          <a:p>
            <a:pPr>
              <a:buClrTx/>
            </a:pPr>
            <a:r>
              <a:rPr lang="sk-SK" dirty="0"/>
              <a:t>g) výdavky na spomaľovanie fyzického opotrebenia dlhodobého hmotného majetku, predchádzanie jeho následkom a odstraňovanie drobnejších závad,</a:t>
            </a:r>
          </a:p>
          <a:p>
            <a:pPr>
              <a:buClrTx/>
            </a:pPr>
            <a:r>
              <a:rPr lang="sk-SK" dirty="0"/>
              <a:t>h) </a:t>
            </a:r>
            <a:r>
              <a:rPr lang="sk-SK" u="sng" dirty="0"/>
              <a:t>dane súvisiace s obstaraním </a:t>
            </a:r>
            <a:r>
              <a:rPr lang="sk-SK" dirty="0"/>
              <a:t>dlhodobého hmotného majetku, ktoré podľa osobitného predpisu</a:t>
            </a:r>
            <a:r>
              <a:rPr lang="sk-SK" baseline="30000" dirty="0">
                <a:hlinkClick r:id="rId2" action="ppaction://hlinkfile"/>
              </a:rPr>
              <a:t>[5]</a:t>
            </a:r>
            <a:r>
              <a:rPr lang="sk-SK" dirty="0"/>
              <a:t>) nie sú súčasťou obstarávacej ceny,</a:t>
            </a:r>
          </a:p>
          <a:p>
            <a:pPr>
              <a:buClrTx/>
            </a:pPr>
            <a:r>
              <a:rPr lang="sk-SK" dirty="0"/>
              <a:t>i) náklady na biologickú rekultiváciu </a:t>
            </a:r>
          </a:p>
          <a:p>
            <a:pPr marL="0" indent="0">
              <a:buNone/>
            </a:pPr>
            <a:r>
              <a:rPr lang="sk-SK" baseline="30000" dirty="0">
                <a:solidFill>
                  <a:schemeClr val="bg1"/>
                </a:solidFill>
                <a:hlinkClick r:id="rId3" action="ppaction://hlinkfile">
                  <a:extLst>
                    <a:ext uri="{A12FA001-AC4F-418D-AE19-62706E023703}">
                      <ahyp:hlinkClr xmlns:ahyp="http://schemas.microsoft.com/office/drawing/2018/hyperlinkcolor" val="tx"/>
                    </a:ext>
                  </a:extLst>
                </a:hlinkClick>
              </a:rPr>
              <a:t>[5]</a:t>
            </a:r>
            <a:r>
              <a:rPr lang="sk-SK" dirty="0">
                <a:solidFill>
                  <a:schemeClr val="bg1"/>
                </a:solidFill>
              </a:rPr>
              <a:t>) § 25 ods. 6 zákona č. 595/2003 Z. z. v znení zákona č. 659/2004Z. z. </a:t>
            </a:r>
          </a:p>
          <a:p>
            <a:pPr marL="0" indent="0">
              <a:buNone/>
            </a:pPr>
            <a:endParaRPr lang="sk-SK" b="1"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4"/>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668145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597408"/>
            <a:ext cx="8954813" cy="5393489"/>
          </a:xfrm>
        </p:spPr>
        <p:txBody>
          <a:bodyPr>
            <a:normAutofit/>
          </a:bodyPr>
          <a:lstStyle/>
          <a:p>
            <a:pPr marL="0" indent="0" algn="ctr">
              <a:buNone/>
            </a:pPr>
            <a:r>
              <a:rPr lang="sk-SK" sz="3200" u="sng" dirty="0">
                <a:solidFill>
                  <a:srgbClr val="00B0F0"/>
                </a:solidFill>
              </a:rPr>
              <a:t>Účtovanie obstarania majetku </a:t>
            </a:r>
          </a:p>
          <a:p>
            <a:pPr marL="0" indent="0">
              <a:buNone/>
            </a:pPr>
            <a:endParaRPr lang="sk-SK" u="sng" dirty="0">
              <a:solidFill>
                <a:srgbClr val="00B0F0"/>
              </a:solidFill>
            </a:endParaRPr>
          </a:p>
          <a:p>
            <a:pPr marL="0" indent="0">
              <a:buNone/>
            </a:pPr>
            <a:endParaRPr lang="sk-SK" u="sng" dirty="0">
              <a:solidFill>
                <a:srgbClr val="00B0F0"/>
              </a:solidFill>
            </a:endParaRPr>
          </a:p>
          <a:p>
            <a:pPr marL="0" indent="0">
              <a:buNone/>
            </a:pPr>
            <a:endParaRPr lang="sk-SK" u="sng" dirty="0">
              <a:solidFill>
                <a:srgbClr val="00B0F0"/>
              </a:solidFill>
            </a:endParaRPr>
          </a:p>
          <a:p>
            <a:pPr marL="0" indent="0">
              <a:buNone/>
            </a:pPr>
            <a:endParaRPr lang="sk-SK" u="sng" dirty="0">
              <a:solidFill>
                <a:srgbClr val="00B0F0"/>
              </a:solidFill>
            </a:endParaRPr>
          </a:p>
          <a:p>
            <a:pPr marL="0" indent="0">
              <a:buNone/>
            </a:pPr>
            <a:endParaRPr lang="sk-SK" b="1" u="sng" dirty="0">
              <a:solidFill>
                <a:srgbClr val="00B0F0"/>
              </a:solidFill>
            </a:endParaRPr>
          </a:p>
          <a:p>
            <a:pPr marL="0" indent="0">
              <a:buNone/>
            </a:pPr>
            <a:endParaRPr lang="sk-SK" b="1" u="sng" dirty="0">
              <a:solidFill>
                <a:srgbClr val="00B0F0"/>
              </a:solidFill>
            </a:endParaRPr>
          </a:p>
          <a:p>
            <a:pPr marL="0" indent="0">
              <a:buNone/>
            </a:pPr>
            <a:endParaRPr lang="sk-SK" b="1" u="sng" dirty="0">
              <a:solidFill>
                <a:srgbClr val="00B0F0"/>
              </a:solidFill>
            </a:endParaRPr>
          </a:p>
          <a:p>
            <a:pPr marL="0" indent="0">
              <a:buNone/>
            </a:pPr>
            <a:endParaRPr lang="sk-SK" b="1" u="sng" dirty="0">
              <a:solidFill>
                <a:srgbClr val="00B0F0"/>
              </a:solidFill>
            </a:endParaRPr>
          </a:p>
          <a:p>
            <a:pPr marL="0" indent="0">
              <a:buNone/>
            </a:pPr>
            <a:endParaRPr lang="sk-SK" b="1"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pic>
        <p:nvPicPr>
          <p:cNvPr id="2" name="Obrázok 1">
            <a:extLst>
              <a:ext uri="{FF2B5EF4-FFF2-40B4-BE49-F238E27FC236}">
                <a16:creationId xmlns:a16="http://schemas.microsoft.com/office/drawing/2014/main" id="{EFE350A7-321E-4D9D-ADD2-D9AC0B33AB20}"/>
              </a:ext>
            </a:extLst>
          </p:cNvPr>
          <p:cNvPicPr>
            <a:picLocks noChangeAspect="1"/>
          </p:cNvPicPr>
          <p:nvPr/>
        </p:nvPicPr>
        <p:blipFill>
          <a:blip r:embed="rId3"/>
          <a:stretch>
            <a:fillRect/>
          </a:stretch>
        </p:blipFill>
        <p:spPr>
          <a:xfrm>
            <a:off x="1658112" y="1873262"/>
            <a:ext cx="7775784" cy="3756358"/>
          </a:xfrm>
          <a:prstGeom prst="rect">
            <a:avLst/>
          </a:prstGeom>
        </p:spPr>
      </p:pic>
    </p:spTree>
    <p:extLst>
      <p:ext uri="{BB962C8B-B14F-4D97-AF65-F5344CB8AC3E}">
        <p14:creationId xmlns:p14="http://schemas.microsoft.com/office/powerpoint/2010/main" val="473150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sz="3200" b="1" dirty="0">
                <a:solidFill>
                  <a:srgbClr val="FF0000"/>
                </a:solidFill>
              </a:rPr>
              <a:t>§ 3 Športová činnosť</a:t>
            </a:r>
          </a:p>
          <a:p>
            <a:pPr marL="0" indent="0">
              <a:buNone/>
            </a:pPr>
            <a:endParaRPr lang="sk-SK" dirty="0"/>
          </a:p>
          <a:p>
            <a:pPr marL="0" indent="0">
              <a:buNone/>
            </a:pPr>
            <a:r>
              <a:rPr lang="sk-SK" dirty="0"/>
              <a:t>Na účely zákona o športe sa športovou činnosťou  rozumie</a:t>
            </a:r>
          </a:p>
          <a:p>
            <a:pPr>
              <a:buClr>
                <a:schemeClr val="bg2"/>
              </a:buClr>
            </a:pPr>
            <a:r>
              <a:rPr lang="sk-SK" dirty="0"/>
              <a:t> vykonávanie, </a:t>
            </a:r>
          </a:p>
          <a:p>
            <a:pPr>
              <a:buClr>
                <a:schemeClr val="bg2"/>
              </a:buClr>
            </a:pPr>
            <a:r>
              <a:rPr lang="sk-SK" dirty="0"/>
              <a:t>organizovanie, </a:t>
            </a:r>
          </a:p>
          <a:p>
            <a:pPr>
              <a:buClr>
                <a:schemeClr val="bg2"/>
              </a:buClr>
            </a:pPr>
            <a:r>
              <a:rPr lang="sk-SK" dirty="0"/>
              <a:t>riadenie, </a:t>
            </a:r>
          </a:p>
          <a:p>
            <a:pPr>
              <a:buClr>
                <a:schemeClr val="bg2"/>
              </a:buClr>
            </a:pPr>
            <a:r>
              <a:rPr lang="sk-SK" dirty="0"/>
              <a:t>správa, </a:t>
            </a:r>
          </a:p>
          <a:p>
            <a:pPr>
              <a:buClr>
                <a:schemeClr val="bg2"/>
              </a:buClr>
            </a:pPr>
            <a:r>
              <a:rPr lang="sk-SK" dirty="0"/>
              <a:t>podpora</a:t>
            </a:r>
          </a:p>
          <a:p>
            <a:pPr>
              <a:buClr>
                <a:schemeClr val="bg2"/>
              </a:buClr>
            </a:pPr>
            <a:r>
              <a:rPr lang="sk-SK" dirty="0"/>
              <a:t>alebo rozvoj športu,</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2127021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marL="0" indent="0">
              <a:buNone/>
            </a:pPr>
            <a:r>
              <a:rPr lang="sk-SK" sz="3200" dirty="0"/>
              <a:t>Pochybenia vzhľadom na zákon o rozpočtových pravidlách verejnej správy</a:t>
            </a:r>
          </a:p>
          <a:p>
            <a:pPr marL="0" indent="0">
              <a:buNone/>
            </a:pPr>
            <a:endParaRPr lang="sk-SK" sz="3200" dirty="0"/>
          </a:p>
          <a:p>
            <a:r>
              <a:rPr lang="sk-SK" sz="3200" b="1" dirty="0">
                <a:solidFill>
                  <a:srgbClr val="0070C0"/>
                </a:solidFill>
              </a:rPr>
              <a:t>ČASOVÉ POUŽITIE</a:t>
            </a:r>
          </a:p>
          <a:p>
            <a:r>
              <a:rPr lang="sk-SK" sz="3200" b="1" dirty="0">
                <a:solidFill>
                  <a:srgbClr val="FF0000"/>
                </a:solidFill>
              </a:rPr>
              <a:t>PREDDAVKY</a:t>
            </a:r>
          </a:p>
          <a:p>
            <a:r>
              <a:rPr lang="sk-SK" sz="3200" b="1" dirty="0">
                <a:solidFill>
                  <a:schemeClr val="accent1">
                    <a:lumMod val="75000"/>
                  </a:schemeClr>
                </a:solidFill>
              </a:rPr>
              <a:t>ÚČEL</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pic>
        <p:nvPicPr>
          <p:cNvPr id="2" name="Obrázok 1">
            <a:extLst>
              <a:ext uri="{FF2B5EF4-FFF2-40B4-BE49-F238E27FC236}">
                <a16:creationId xmlns:a16="http://schemas.microsoft.com/office/drawing/2014/main" id="{7DC30037-56EE-430B-B62D-3D9371852648}"/>
              </a:ext>
            </a:extLst>
          </p:cNvPr>
          <p:cNvPicPr>
            <a:picLocks noChangeAspect="1"/>
          </p:cNvPicPr>
          <p:nvPr/>
        </p:nvPicPr>
        <p:blipFill>
          <a:blip r:embed="rId3"/>
          <a:stretch>
            <a:fillRect/>
          </a:stretch>
        </p:blipFill>
        <p:spPr>
          <a:xfrm>
            <a:off x="9538965" y="59000"/>
            <a:ext cx="2573841" cy="2573841"/>
          </a:xfrm>
          <a:prstGeom prst="rect">
            <a:avLst/>
          </a:prstGeom>
        </p:spPr>
      </p:pic>
    </p:spTree>
    <p:extLst>
      <p:ext uri="{BB962C8B-B14F-4D97-AF65-F5344CB8AC3E}">
        <p14:creationId xmlns:p14="http://schemas.microsoft.com/office/powerpoint/2010/main" val="2573019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lstStyle/>
          <a:p>
            <a:pPr>
              <a:buClrTx/>
            </a:pPr>
            <a:r>
              <a:rPr lang="sk-SK" sz="3200" dirty="0"/>
              <a:t>V zásade platí, že rozpočtové obdobie je </a:t>
            </a:r>
            <a:r>
              <a:rPr lang="sk-SK" sz="3200" b="1" dirty="0"/>
              <a:t>KALENDÁRNY ROK</a:t>
            </a:r>
            <a:r>
              <a:rPr lang="sk-SK" sz="3200" dirty="0"/>
              <a:t>, t.j. prijaté finančné prostriedky je treba použiť do 31.12. bežného roka.</a:t>
            </a:r>
          </a:p>
          <a:p>
            <a:pPr>
              <a:buClrTx/>
            </a:pPr>
            <a:endParaRPr lang="sk-SK" sz="3200" dirty="0"/>
          </a:p>
          <a:p>
            <a:pPr>
              <a:buClrTx/>
            </a:pPr>
            <a:r>
              <a:rPr lang="sk-SK" sz="3200" b="1" dirty="0"/>
              <a:t>Výnimky</a:t>
            </a:r>
            <a:r>
              <a:rPr lang="sk-SK" sz="3200" dirty="0"/>
              <a:t> u časového použitia sú definované v </a:t>
            </a:r>
          </a:p>
          <a:p>
            <a:pPr marL="0" indent="0">
              <a:buNone/>
            </a:pPr>
            <a:r>
              <a:rPr lang="sk-SK" sz="3200" dirty="0"/>
              <a:t>	§ 8 /5/ </a:t>
            </a:r>
          </a:p>
          <a:p>
            <a:pPr marL="0" indent="0">
              <a:buNone/>
            </a:pPr>
            <a:r>
              <a:rPr lang="sk-SK" sz="3200" dirty="0"/>
              <a:t>	§ 26 /3/ a /5/</a:t>
            </a:r>
          </a:p>
          <a:p>
            <a:endParaRPr lang="sk-SK"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4249638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lstStyle/>
          <a:p>
            <a:pPr>
              <a:buClrTx/>
            </a:pPr>
            <a:r>
              <a:rPr lang="sk-SK" sz="2800" b="1" dirty="0">
                <a:solidFill>
                  <a:srgbClr val="0070C0"/>
                </a:solidFill>
              </a:rPr>
              <a:t>§ 8 /5/ </a:t>
            </a:r>
            <a:r>
              <a:rPr lang="sk-SK" sz="2400" b="1" u="sng" dirty="0"/>
              <a:t>Bežné výdavky </a:t>
            </a:r>
            <a:r>
              <a:rPr lang="sk-SK" sz="2400" b="1" u="sng" dirty="0">
                <a:solidFill>
                  <a:srgbClr val="FF0000"/>
                </a:solidFill>
              </a:rPr>
              <a:t>s výnimkou miezd</a:t>
            </a:r>
            <a:r>
              <a:rPr lang="sk-SK" sz="2400" b="1" u="sng" dirty="0"/>
              <a:t>, </a:t>
            </a:r>
            <a:r>
              <a:rPr lang="sk-SK" sz="2400" dirty="0"/>
              <a:t>platov, služobných príjmov a ostatných osobných vyrovnaní a odmien vyplácaných na základe dohôd o prácach vykonávaných mimo pracovného pomeru, </a:t>
            </a:r>
            <a:r>
              <a:rPr lang="sk-SK" sz="2400" b="1" u="sng" dirty="0"/>
              <a:t>ktoré boli poskytnuté</a:t>
            </a:r>
            <a:r>
              <a:rPr lang="sk-SK" sz="2400" dirty="0"/>
              <a:t> právnickej osobe alebo fyzickej osobe príslušným správcom kapitoly ako bežný transfer </a:t>
            </a:r>
            <a:r>
              <a:rPr lang="sk-SK" sz="2400" b="1" u="sng" dirty="0"/>
              <a:t>po 31.  júli </a:t>
            </a:r>
            <a:r>
              <a:rPr lang="sk-SK" sz="2400" dirty="0"/>
              <a:t>rozpočtového roka </a:t>
            </a:r>
            <a:r>
              <a:rPr lang="sk-SK" sz="2400" b="1" u="sng" dirty="0"/>
              <a:t>a ktoré nebolo </a:t>
            </a:r>
            <a:r>
              <a:rPr lang="sk-SK" sz="2400" u="sng" dirty="0"/>
              <a:t>možné použiť do konca príslušného rozpočtového roka</a:t>
            </a:r>
            <a:r>
              <a:rPr lang="sk-SK" sz="2400" dirty="0"/>
              <a:t>, </a:t>
            </a:r>
            <a:r>
              <a:rPr lang="sk-SK" sz="2400" b="1" u="sng" dirty="0"/>
              <a:t>možno použiť do 31.3</a:t>
            </a:r>
            <a:r>
              <a:rPr lang="sk-SK" sz="2400" dirty="0"/>
              <a:t>. nasledujúceho rozpočtového roka. </a:t>
            </a:r>
          </a:p>
          <a:p>
            <a:pPr>
              <a:buClrTx/>
            </a:pPr>
            <a:r>
              <a:rPr lang="sk-SK" sz="2400" dirty="0"/>
              <a:t>Ak boli z týchto prostriedkov poskytnuté preddavky podľa § 19 /8/, musia by finančné vysporiadané rovnako v  tomto termíne.</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705699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buClrTx/>
            </a:pPr>
            <a:r>
              <a:rPr lang="sk-SK" sz="2400" dirty="0"/>
              <a:t>Uvedené sa zaviedlo s cieľom zamedziť bezhlavému koncoročnému míňanianiu finančných prostriedkov , ktoré porušovalo finančnú disciplínu.  </a:t>
            </a:r>
          </a:p>
          <a:p>
            <a:pPr>
              <a:buClrTx/>
            </a:pPr>
            <a:r>
              <a:rPr lang="sk-SK" sz="2400" dirty="0"/>
              <a:t>Takto má prijímateľ čas od 1.8. BR do 31.3.NR na to, aby prostriedky štátneho rozpočtu použil v súlade </a:t>
            </a:r>
            <a:r>
              <a:rPr lang="sk-SK" sz="2400" b="1" u="sng" dirty="0"/>
              <a:t>s určeným účelom použitia.</a:t>
            </a:r>
          </a:p>
          <a:p>
            <a:pPr>
              <a:buClrTx/>
            </a:pPr>
            <a:endParaRPr lang="sk-SK" sz="2400" dirty="0"/>
          </a:p>
          <a:p>
            <a:pPr>
              <a:buClrTx/>
            </a:pPr>
            <a:r>
              <a:rPr lang="sk-SK" sz="2400" dirty="0"/>
              <a:t>Preto si treba dôsledne pozrieť </a:t>
            </a:r>
            <a:r>
              <a:rPr lang="sk-SK" sz="2400" b="1" dirty="0"/>
              <a:t>účel </a:t>
            </a:r>
            <a:r>
              <a:rPr lang="sk-SK" sz="2400" b="1" dirty="0">
                <a:solidFill>
                  <a:srgbClr val="FF0000"/>
                </a:solidFill>
              </a:rPr>
              <a:t>a časový rámec </a:t>
            </a:r>
            <a:r>
              <a:rPr lang="sk-SK" sz="2400" dirty="0"/>
              <a:t>použitia, ktoré sú definované </a:t>
            </a:r>
            <a:r>
              <a:rPr lang="sk-SK" sz="2400" b="1" dirty="0">
                <a:solidFill>
                  <a:schemeClr val="tx1"/>
                </a:solidFill>
                <a:effectLst>
                  <a:outerShdw blurRad="38100" dist="38100" dir="2700000" algn="tl">
                    <a:srgbClr val="000000">
                      <a:alpha val="43137"/>
                    </a:srgbClr>
                  </a:outerShdw>
                </a:effectLst>
              </a:rPr>
              <a:t>v zmluve</a:t>
            </a:r>
            <a:r>
              <a:rPr lang="sk-SK" sz="2400" dirty="0"/>
              <a:t>. </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872476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marL="0" indent="0">
              <a:spcBef>
                <a:spcPts val="0"/>
              </a:spcBef>
              <a:spcAft>
                <a:spcPts val="0"/>
              </a:spcAft>
              <a:buNone/>
            </a:pPr>
            <a:r>
              <a:rPr lang="sk-SK" sz="2800" b="1" u="sng" dirty="0">
                <a:solidFill>
                  <a:srgbClr val="0070C0"/>
                </a:solidFill>
              </a:rPr>
              <a:t>MŠVVaŠ SR – sekcia športu</a:t>
            </a:r>
          </a:p>
          <a:p>
            <a:pPr marL="0" indent="0">
              <a:spcBef>
                <a:spcPts val="0"/>
              </a:spcBef>
              <a:spcAft>
                <a:spcPts val="0"/>
              </a:spcAft>
              <a:buNone/>
            </a:pPr>
            <a:endParaRPr lang="sk-SK" sz="2800" b="1" u="sng" dirty="0">
              <a:solidFill>
                <a:schemeClr val="tx1"/>
              </a:solidFill>
            </a:endParaRPr>
          </a:p>
          <a:p>
            <a:pPr marL="0" indent="0">
              <a:spcBef>
                <a:spcPts val="0"/>
              </a:spcBef>
              <a:spcAft>
                <a:spcPts val="0"/>
              </a:spcAft>
              <a:buNone/>
            </a:pPr>
            <a:r>
              <a:rPr lang="sk-SK" sz="2800" b="1" dirty="0">
                <a:solidFill>
                  <a:srgbClr val="FF0000"/>
                </a:solidFill>
              </a:rPr>
              <a:t>Poskytuje viaceré formy príspevkov – dotácií.</a:t>
            </a:r>
          </a:p>
          <a:p>
            <a:pPr marL="0" indent="0">
              <a:spcBef>
                <a:spcPts val="0"/>
              </a:spcBef>
              <a:spcAft>
                <a:spcPts val="0"/>
              </a:spcAft>
              <a:buNone/>
            </a:pPr>
            <a:endParaRPr lang="sk-SK" sz="2800" b="1" dirty="0">
              <a:solidFill>
                <a:srgbClr val="FF0000"/>
              </a:solidFill>
            </a:endParaRPr>
          </a:p>
          <a:p>
            <a:pPr marL="0" indent="0">
              <a:spcBef>
                <a:spcPts val="0"/>
              </a:spcBef>
              <a:spcAft>
                <a:spcPts val="0"/>
              </a:spcAft>
              <a:buNone/>
            </a:pPr>
            <a:r>
              <a:rPr lang="sk-SK" sz="2800" b="1" dirty="0"/>
              <a:t>Každá zmluva má stanovený iný</a:t>
            </a:r>
          </a:p>
          <a:p>
            <a:pPr>
              <a:spcBef>
                <a:spcPts val="0"/>
              </a:spcBef>
              <a:spcAft>
                <a:spcPts val="0"/>
              </a:spcAft>
              <a:buClrTx/>
            </a:pPr>
            <a:r>
              <a:rPr lang="sk-SK" sz="2800" b="1" dirty="0"/>
              <a:t>účel použitia </a:t>
            </a:r>
          </a:p>
          <a:p>
            <a:pPr>
              <a:spcBef>
                <a:spcPts val="0"/>
              </a:spcBef>
              <a:spcAft>
                <a:spcPts val="0"/>
              </a:spcAft>
              <a:buClrTx/>
            </a:pPr>
            <a:r>
              <a:rPr lang="sk-SK" sz="2800" b="1" dirty="0"/>
              <a:t>časové obdobie na ktoré sa dotácia poskytuje, </a:t>
            </a:r>
          </a:p>
          <a:p>
            <a:pPr>
              <a:spcBef>
                <a:spcPts val="0"/>
              </a:spcBef>
              <a:spcAft>
                <a:spcPts val="0"/>
              </a:spcAft>
              <a:buClrTx/>
            </a:pPr>
            <a:r>
              <a:rPr lang="sk-SK" sz="2800" b="1" dirty="0"/>
              <a:t>dátum zúčtovania </a:t>
            </a:r>
          </a:p>
          <a:p>
            <a:pPr marL="0" indent="0">
              <a:spcBef>
                <a:spcPts val="0"/>
              </a:spcBef>
              <a:spcAft>
                <a:spcPts val="0"/>
              </a:spcAft>
              <a:buNone/>
            </a:pPr>
            <a:endParaRPr lang="sk-SK" sz="2800" b="1" dirty="0"/>
          </a:p>
          <a:p>
            <a:pPr marL="0" indent="0">
              <a:spcBef>
                <a:spcPts val="0"/>
              </a:spcBef>
              <a:spcAft>
                <a:spcPts val="0"/>
              </a:spcAft>
              <a:buNone/>
            </a:pPr>
            <a:r>
              <a:rPr lang="sk-SK" sz="1600" b="1" dirty="0">
                <a:solidFill>
                  <a:schemeClr val="bg1"/>
                </a:solidFill>
              </a:rPr>
              <a:t>------------</a:t>
            </a:r>
          </a:p>
          <a:p>
            <a:pPr marL="0" indent="0">
              <a:spcBef>
                <a:spcPts val="0"/>
              </a:spcBef>
              <a:spcAft>
                <a:spcPts val="0"/>
              </a:spcAft>
              <a:buNone/>
            </a:pPr>
            <a:r>
              <a:rPr lang="sk-SK" sz="1700" b="1" dirty="0">
                <a:solidFill>
                  <a:schemeClr val="bg1"/>
                </a:solidFill>
              </a:rPr>
              <a:t>pozn.:  pri bežných transferoch je však obdobie použitia a zúčtovania dotácie takmer vždy rovnaké.</a:t>
            </a:r>
          </a:p>
          <a:p>
            <a:pPr marL="0" indent="0">
              <a:spcBef>
                <a:spcPts val="0"/>
              </a:spcBef>
              <a:spcAft>
                <a:spcPts val="0"/>
              </a:spcAft>
              <a:buNone/>
            </a:pPr>
            <a:r>
              <a:rPr lang="sk-SK" sz="1700" b="1" dirty="0">
                <a:solidFill>
                  <a:schemeClr val="bg1"/>
                </a:solidFill>
              </a:rPr>
              <a:t>Preto je nevyhnutné dôsledne sa oboznámiť so zmluvou, oprávnenými či neoprávnenými výdavkami  a dátumom použitia či vyúčtovania dotácie.</a:t>
            </a:r>
            <a:endParaRPr lang="sk-SK" sz="1700" dirty="0">
              <a:solidFill>
                <a:schemeClr val="bg1"/>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464145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marL="0" indent="0">
              <a:buNone/>
            </a:pPr>
            <a:r>
              <a:rPr lang="sk-SK" sz="2400" b="1" dirty="0"/>
              <a:t>   	</a:t>
            </a:r>
            <a:r>
              <a:rPr lang="sk-SK" sz="2800" b="1" dirty="0"/>
              <a:t>Účtovanie dotácie poskytnutej v bežnom roku </a:t>
            </a:r>
          </a:p>
          <a:p>
            <a:pPr marL="0" indent="0">
              <a:buNone/>
            </a:pPr>
            <a:r>
              <a:rPr lang="sk-SK" sz="2800" b="1" dirty="0"/>
              <a:t>	čerpanej v nasledujúcom roku</a:t>
            </a:r>
            <a:endParaRPr lang="sk-SK" sz="2800" dirty="0"/>
          </a:p>
          <a:p>
            <a:pPr>
              <a:buClrTx/>
            </a:pPr>
            <a:r>
              <a:rPr lang="sk-SK" sz="2400" dirty="0"/>
              <a:t>Použitie dotácie v neziskových organizáciách sa v súlade s § 41 ods. 8 Opatrenia MF SR č. MF/24342/2007-74 účtuje na účtoch </a:t>
            </a:r>
            <a:r>
              <a:rPr lang="sk-SK" sz="2400" b="1" dirty="0"/>
              <a:t>346 / 691. </a:t>
            </a:r>
          </a:p>
          <a:p>
            <a:pPr>
              <a:buClrTx/>
            </a:pPr>
            <a:r>
              <a:rPr lang="sk-SK" sz="2400" b="1" dirty="0">
                <a:solidFill>
                  <a:srgbClr val="0070C0"/>
                </a:solidFill>
              </a:rPr>
              <a:t>Ak sa dotácia nepoužije </a:t>
            </a:r>
            <a:r>
              <a:rPr lang="sk-SK" sz="2400" dirty="0"/>
              <a:t>do konca účtovného obdobia, a je ju možné v súlade s dotačnou zmluvou časovo rozlíšiť a presunúť do nasledujúceho účtovného obdobia, sa účtuje na účtoch </a:t>
            </a:r>
            <a:r>
              <a:rPr lang="sk-SK" sz="2400" b="1" dirty="0">
                <a:solidFill>
                  <a:schemeClr val="tx1"/>
                </a:solidFill>
                <a:effectLst>
                  <a:outerShdw blurRad="38100" dist="38100" dir="2700000" algn="tl">
                    <a:srgbClr val="000000">
                      <a:alpha val="43137"/>
                    </a:srgbClr>
                  </a:outerShdw>
                </a:effectLst>
              </a:rPr>
              <a:t>346 / 384</a:t>
            </a:r>
            <a:r>
              <a:rPr lang="sk-SK" sz="2400" dirty="0">
                <a:solidFill>
                  <a:schemeClr val="tx1"/>
                </a:solidFill>
                <a:effectLst>
                  <a:outerShdw blurRad="38100" dist="38100" dir="2700000" algn="tl">
                    <a:srgbClr val="000000">
                      <a:alpha val="43137"/>
                    </a:srgbClr>
                  </a:outerShdw>
                </a:effectLst>
              </a:rPr>
              <a:t>. </a:t>
            </a:r>
          </a:p>
          <a:p>
            <a:pPr>
              <a:buClrTx/>
            </a:pPr>
            <a:r>
              <a:rPr lang="sk-SK" sz="2400" b="1" dirty="0">
                <a:solidFill>
                  <a:srgbClr val="C00000"/>
                </a:solidFill>
              </a:rPr>
              <a:t>V nasledujúcom účtovnom období </a:t>
            </a:r>
            <a:r>
              <a:rPr lang="sk-SK" sz="2400" dirty="0"/>
              <a:t>sa vo výške použitia dotácie na účtoch </a:t>
            </a:r>
            <a:r>
              <a:rPr lang="sk-SK" sz="2400" b="1" dirty="0">
                <a:solidFill>
                  <a:srgbClr val="C00000"/>
                </a:solidFill>
              </a:rPr>
              <a:t>5xx/ 221 </a:t>
            </a:r>
            <a:r>
              <a:rPr lang="sk-SK" sz="2400" dirty="0"/>
              <a:t>účtuje súčasne aj na účtoch </a:t>
            </a:r>
            <a:r>
              <a:rPr lang="sk-SK" sz="2400" b="1" dirty="0">
                <a:solidFill>
                  <a:srgbClr val="C00000"/>
                </a:solidFill>
              </a:rPr>
              <a:t>384 / 691</a:t>
            </a:r>
            <a:r>
              <a:rPr lang="sk-SK" sz="2400" dirty="0">
                <a:solidFill>
                  <a:srgbClr val="C00000"/>
                </a:solidFill>
              </a:rPr>
              <a:t>.</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714109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buClrTx/>
            </a:pPr>
            <a:r>
              <a:rPr lang="sk-SK" sz="2800" b="1" dirty="0">
                <a:solidFill>
                  <a:srgbClr val="0070C0"/>
                </a:solidFill>
              </a:rPr>
              <a:t>§ 8a /8/ </a:t>
            </a:r>
            <a:r>
              <a:rPr lang="sk-SK" sz="2800" dirty="0">
                <a:solidFill>
                  <a:schemeClr val="accent1">
                    <a:lumMod val="50000"/>
                  </a:schemeClr>
                </a:solidFill>
              </a:rPr>
              <a:t>Dotáciu nemožno poskytnúť a ani použiť na splácanie úverov, pôžičiek a úrokov z prijatých úverov a pôžičiek.</a:t>
            </a:r>
          </a:p>
          <a:p>
            <a:endParaRPr lang="sk-SK" sz="2400" dirty="0">
              <a:solidFill>
                <a:schemeClr val="tx1"/>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1403196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marL="0" indent="0" algn="ctr">
              <a:buNone/>
            </a:pPr>
            <a:r>
              <a:rPr lang="sk-SK" sz="2400" b="1" dirty="0"/>
              <a:t>Pravidlá rozpočtového hospodárenia</a:t>
            </a:r>
          </a:p>
          <a:p>
            <a:pPr marL="0" indent="0" algn="ctr">
              <a:buNone/>
            </a:pPr>
            <a:endParaRPr lang="sk-SK" sz="2400" b="1" dirty="0"/>
          </a:p>
          <a:p>
            <a:pPr>
              <a:buClrTx/>
            </a:pPr>
            <a:r>
              <a:rPr lang="sk-SK" sz="2400" b="1" dirty="0">
                <a:solidFill>
                  <a:srgbClr val="0070C0"/>
                </a:solidFill>
              </a:rPr>
              <a:t>§19 /1/</a:t>
            </a:r>
            <a:r>
              <a:rPr lang="sk-SK" sz="2400" dirty="0">
                <a:solidFill>
                  <a:srgbClr val="0070C0"/>
                </a:solidFill>
              </a:rPr>
              <a:t> </a:t>
            </a:r>
            <a:r>
              <a:rPr lang="sk-SK" sz="2400" dirty="0"/>
              <a:t>Verejné prostriedky možno použiť na účely, ktoré sú v súlade s osobitnými predpismi. Prostriedky štátneho rozpočtu možno použiť len na účely, na ktoré boli ustanovené zákonom o štátnom rozpočte </a:t>
            </a:r>
            <a:r>
              <a:rPr lang="sk-SK" sz="2400" u="sng" dirty="0"/>
              <a:t>na príslušný rozpočtový  rok</a:t>
            </a:r>
            <a:r>
              <a:rPr lang="sk-SK" sz="2400" dirty="0"/>
              <a:t> alebo ustanovené podľa tohto zákona.  </a:t>
            </a:r>
            <a:r>
              <a:rPr lang="sk-SK" sz="2400" b="1" dirty="0"/>
              <a:t>Prostriedky štátneho rozpočtu </a:t>
            </a:r>
            <a:r>
              <a:rPr lang="sk-SK" sz="2400" b="1" dirty="0">
                <a:solidFill>
                  <a:srgbClr val="FF0000"/>
                </a:solidFill>
              </a:rPr>
              <a:t>nemožno použiť </a:t>
            </a:r>
            <a:r>
              <a:rPr lang="sk-SK" sz="2400" b="1" dirty="0"/>
              <a:t>na úhradu nájomného podľa zmluvy o nájme veci s právom kúpy prenajatej veci </a:t>
            </a:r>
            <a:r>
              <a:rPr lang="sk-SK" sz="2400" dirty="0"/>
              <a:t>.... </a:t>
            </a:r>
          </a:p>
          <a:p>
            <a:pPr marL="0" indent="0">
              <a:buNone/>
            </a:pPr>
            <a:r>
              <a:rPr lang="sk-SK" sz="2400" b="1" dirty="0">
                <a:solidFill>
                  <a:schemeClr val="tx1"/>
                </a:solidFill>
              </a:rPr>
              <a:t>	 (t.j. finančný leasing nie je oprávnený výdavok)</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204488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spcBef>
                <a:spcPts val="0"/>
              </a:spcBef>
              <a:spcAft>
                <a:spcPts val="0"/>
              </a:spcAft>
              <a:buClrTx/>
            </a:pPr>
            <a:r>
              <a:rPr lang="sk-SK" sz="2400" b="1" dirty="0">
                <a:solidFill>
                  <a:srgbClr val="0070C0"/>
                </a:solidFill>
              </a:rPr>
              <a:t>§ 19 /3/ </a:t>
            </a:r>
            <a:r>
              <a:rPr lang="sk-SK" sz="2400" dirty="0"/>
              <a:t>Právnické osoby a fyzické osoby, ktorým sa poskytujú verejné prostriedky zodpovedajú za hospodárenie s nimi a sú povinné pri ich používaní </a:t>
            </a:r>
            <a:r>
              <a:rPr lang="sk-SK" sz="2400" b="1" dirty="0"/>
              <a:t>zachovávať hospodárnosť, efektívnosť, </a:t>
            </a:r>
            <a:r>
              <a:rPr lang="sk-SK" sz="2400" b="1" dirty="0">
                <a:solidFill>
                  <a:srgbClr val="FF0000"/>
                </a:solidFill>
              </a:rPr>
              <a:t>účelnosť</a:t>
            </a:r>
            <a:r>
              <a:rPr lang="sk-SK" sz="2400" b="1" dirty="0"/>
              <a:t> a účinnosť ich použitia; </a:t>
            </a:r>
          </a:p>
          <a:p>
            <a:pPr marL="0" indent="0">
              <a:spcBef>
                <a:spcPts val="0"/>
              </a:spcBef>
              <a:spcAft>
                <a:spcPts val="0"/>
              </a:spcAft>
              <a:buNone/>
            </a:pPr>
            <a:r>
              <a:rPr lang="sk-SK" sz="2400" dirty="0"/>
              <a:t>   </a:t>
            </a:r>
            <a:r>
              <a:rPr lang="sk-SK" sz="2400" b="1" u="sng" dirty="0"/>
              <a:t>pri poskytovaní preddavkov </a:t>
            </a:r>
            <a:r>
              <a:rPr lang="sk-SK" sz="2400" dirty="0"/>
              <a:t>z verejných </a:t>
            </a:r>
            <a:r>
              <a:rPr lang="sk-SK" sz="2400" u="sng" dirty="0"/>
              <a:t>prostriedkov sú </a:t>
            </a:r>
          </a:p>
          <a:p>
            <a:pPr marL="0" indent="0">
              <a:spcBef>
                <a:spcPts val="0"/>
              </a:spcBef>
              <a:spcAft>
                <a:spcPts val="0"/>
              </a:spcAft>
              <a:buNone/>
            </a:pPr>
            <a:r>
              <a:rPr lang="sk-SK" sz="2400" dirty="0"/>
              <a:t>   </a:t>
            </a:r>
            <a:r>
              <a:rPr lang="sk-SK" sz="2400" u="sng" dirty="0"/>
              <a:t>povinné postupovať podľa odsekov 8 a 10</a:t>
            </a:r>
            <a:endParaRPr lang="sk-SK" sz="2400" b="1" u="sng" dirty="0">
              <a:solidFill>
                <a:schemeClr val="tx1"/>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2781915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776451"/>
            <a:ext cx="8954813" cy="5305097"/>
          </a:xfrm>
        </p:spPr>
        <p:txBody>
          <a:bodyPr>
            <a:normAutofit/>
          </a:bodyPr>
          <a:lstStyle/>
          <a:p>
            <a:pPr>
              <a:spcBef>
                <a:spcPts val="0"/>
              </a:spcBef>
              <a:spcAft>
                <a:spcPts val="0"/>
              </a:spcAft>
              <a:buClrTx/>
            </a:pPr>
            <a:r>
              <a:rPr lang="sk-SK" sz="2400" b="1" dirty="0">
                <a:solidFill>
                  <a:srgbClr val="0070C0"/>
                </a:solidFill>
              </a:rPr>
              <a:t>§ 19 /8/ </a:t>
            </a:r>
            <a:r>
              <a:rPr lang="sk-SK" sz="2400" dirty="0"/>
              <a:t>Subjekt verejnej správy môže </a:t>
            </a:r>
            <a:r>
              <a:rPr lang="sk-SK" sz="2400" b="1" dirty="0">
                <a:solidFill>
                  <a:srgbClr val="FF0000"/>
                </a:solidFill>
              </a:rPr>
              <a:t>poskytovať preddavky</a:t>
            </a:r>
            <a:r>
              <a:rPr lang="sk-SK" sz="2400" dirty="0"/>
              <a:t>, </a:t>
            </a:r>
            <a:r>
              <a:rPr lang="sk-SK" sz="2400" b="1" dirty="0"/>
              <a:t>ak boli vopred v zmluve </a:t>
            </a:r>
            <a:r>
              <a:rPr lang="sk-SK" sz="2400" dirty="0"/>
              <a:t>o dodávke výkonov a tovarov </a:t>
            </a:r>
            <a:r>
              <a:rPr lang="sk-SK" sz="2400" b="1" dirty="0"/>
              <a:t>písomne dohodnuté</a:t>
            </a:r>
            <a:r>
              <a:rPr lang="sk-SK" sz="2400" dirty="0"/>
              <a:t>, </a:t>
            </a:r>
            <a:r>
              <a:rPr lang="sk-SK" sz="2400" b="1" dirty="0"/>
              <a:t>a to najviac na obdobie troch mesiacov</a:t>
            </a:r>
            <a:r>
              <a:rPr lang="sk-SK" sz="2400" dirty="0"/>
              <a:t> v závislosti od vecného plnenia dodávok výkonov a tovarov, poskytovanie preddavkov subjektmi verejnej správy podľa osobitných predpisov týmto nie je dotknuté. </a:t>
            </a:r>
          </a:p>
          <a:p>
            <a:pPr>
              <a:spcBef>
                <a:spcPts val="0"/>
              </a:spcBef>
              <a:spcAft>
                <a:spcPts val="0"/>
              </a:spcAft>
            </a:pPr>
            <a:endParaRPr lang="sk-SK" sz="2400" b="1" u="sng" dirty="0">
              <a:solidFill>
                <a:schemeClr val="tx1"/>
              </a:solidFill>
            </a:endParaRPr>
          </a:p>
          <a:p>
            <a:pPr marL="0" indent="0">
              <a:spcBef>
                <a:spcPts val="0"/>
              </a:spcBef>
              <a:spcAft>
                <a:spcPts val="0"/>
              </a:spcAft>
              <a:buNone/>
            </a:pPr>
            <a:r>
              <a:rPr lang="sk-SK" u="sng" dirty="0">
                <a:solidFill>
                  <a:srgbClr val="00B0F0"/>
                </a:solidFill>
              </a:rPr>
              <a:t>PREDDAVKY LEN AK sú vopred písomne, zmluvne dohodnuté, max. na 3 mesiace</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60117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sz="3200" b="1" dirty="0">
                <a:solidFill>
                  <a:srgbClr val="FF0000"/>
                </a:solidFill>
              </a:rPr>
              <a:t>§ 10 Kontrola v športovej organizácií</a:t>
            </a:r>
          </a:p>
          <a:p>
            <a:pPr marL="0" indent="0">
              <a:buNone/>
            </a:pPr>
            <a:endParaRPr lang="sk-SK" dirty="0"/>
          </a:p>
          <a:p>
            <a:pPr marL="0" indent="0">
              <a:buNone/>
            </a:pPr>
            <a:r>
              <a:rPr lang="sk-SK" dirty="0"/>
              <a:t>Športová organizácia, ktorá je prijímateľom </a:t>
            </a:r>
            <a:r>
              <a:rPr lang="sk-SK" b="1" dirty="0">
                <a:solidFill>
                  <a:schemeClr val="accent6">
                    <a:lumMod val="60000"/>
                    <a:lumOff val="40000"/>
                  </a:schemeClr>
                </a:solidFill>
              </a:rPr>
              <a:t>verejných prostriedkov</a:t>
            </a:r>
            <a:r>
              <a:rPr lang="sk-SK" dirty="0"/>
              <a:t>, je povinná vytvárať podmienky na </a:t>
            </a:r>
            <a:r>
              <a:rPr lang="sk-SK" b="1" dirty="0"/>
              <a:t>nezávislý výkon </a:t>
            </a:r>
            <a:r>
              <a:rPr lang="sk-SK" b="1" dirty="0">
                <a:solidFill>
                  <a:srgbClr val="FF0000"/>
                </a:solidFill>
              </a:rPr>
              <a:t>vnútornej</a:t>
            </a:r>
            <a:r>
              <a:rPr lang="sk-SK" b="1" dirty="0"/>
              <a:t> kontroly</a:t>
            </a:r>
            <a:r>
              <a:rPr lang="sk-SK" dirty="0"/>
              <a:t>. </a:t>
            </a:r>
          </a:p>
          <a:p>
            <a:pPr marL="0" indent="0">
              <a:buNone/>
            </a:pPr>
            <a:r>
              <a:rPr lang="sk-SK" dirty="0"/>
              <a:t>Ak športová organizácia má </a:t>
            </a:r>
            <a:r>
              <a:rPr lang="sk-SK" b="1" dirty="0">
                <a:solidFill>
                  <a:srgbClr val="FF0000"/>
                </a:solidFill>
              </a:rPr>
              <a:t>dve</a:t>
            </a:r>
            <a:r>
              <a:rPr lang="sk-SK" dirty="0"/>
              <a:t> bezprostredne po sebe nasledujúce účtovné obdobia príjem prostriedkov </a:t>
            </a:r>
            <a:r>
              <a:rPr lang="sk-SK" b="1" dirty="0">
                <a:solidFill>
                  <a:schemeClr val="accent5">
                    <a:lumMod val="75000"/>
                  </a:schemeClr>
                </a:solidFill>
              </a:rPr>
              <a:t>zo štátneho rozpočtu </a:t>
            </a:r>
            <a:r>
              <a:rPr lang="sk-SK" dirty="0"/>
              <a:t>presahujúci </a:t>
            </a:r>
            <a:r>
              <a:rPr lang="sk-SK" b="1" dirty="0">
                <a:solidFill>
                  <a:srgbClr val="FF0000"/>
                </a:solidFill>
              </a:rPr>
              <a:t>50 000 eur </a:t>
            </a:r>
            <a:r>
              <a:rPr lang="sk-SK" dirty="0"/>
              <a:t>ročne, je povinná </a:t>
            </a:r>
            <a:r>
              <a:rPr lang="sk-SK" b="1" dirty="0">
                <a:solidFill>
                  <a:srgbClr val="00B050"/>
                </a:solidFill>
              </a:rPr>
              <a:t>zriadiť a obsadiť </a:t>
            </a:r>
            <a:r>
              <a:rPr lang="sk-SK" dirty="0"/>
              <a:t>funkciu kontrolóra najneskôr </a:t>
            </a:r>
            <a:r>
              <a:rPr lang="sk-SK" u="sng" dirty="0"/>
              <a:t>do 30. júna nasledujúceho roka.</a:t>
            </a:r>
          </a:p>
          <a:p>
            <a:pPr marL="0" indent="0">
              <a:buNone/>
            </a:pPr>
            <a:r>
              <a:rPr lang="sk-SK" dirty="0"/>
              <a:t>(Športová organizácia, ktorá má funkciu kontrolóra podľa odseku 1, je povinná  mať  zriadenú  a  obsadenú funkciu  kontrolóra  počas obdobia, v ktorom je prijímateľom prostriedkov </a:t>
            </a:r>
            <a:r>
              <a:rPr lang="sk-SK" b="1" dirty="0">
                <a:solidFill>
                  <a:schemeClr val="accent5">
                    <a:lumMod val="75000"/>
                  </a:schemeClr>
                </a:solidFill>
              </a:rPr>
              <a:t>zo štátneho rozpočtu</a:t>
            </a:r>
            <a:r>
              <a:rPr lang="sk-SK" dirty="0"/>
              <a:t>.</a:t>
            </a:r>
          </a:p>
          <a:p>
            <a:pPr marL="0" indent="0">
              <a:buNone/>
            </a:pPr>
            <a:r>
              <a:rPr lang="sk-SK" dirty="0"/>
              <a:t>----------------</a:t>
            </a:r>
          </a:p>
          <a:p>
            <a:pPr marL="0" indent="0">
              <a:buNone/>
            </a:pPr>
            <a:r>
              <a:rPr lang="sk-SK" sz="1400" i="1" dirty="0"/>
              <a:t>Pozor na rozdiel medzi verejnými prostriedkami a prostriedkami zo ŠR.</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075034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spcBef>
                <a:spcPts val="0"/>
              </a:spcBef>
              <a:spcAft>
                <a:spcPts val="0"/>
              </a:spcAft>
              <a:buClrTx/>
            </a:pPr>
            <a:r>
              <a:rPr lang="sk-SK" sz="2400" b="1" dirty="0">
                <a:solidFill>
                  <a:srgbClr val="0070C0"/>
                </a:solidFill>
              </a:rPr>
              <a:t>§ 19 /10/ </a:t>
            </a:r>
            <a:r>
              <a:rPr lang="sk-SK" sz="2400" u="sng" dirty="0"/>
              <a:t>Preddavky poskytnuté </a:t>
            </a:r>
            <a:r>
              <a:rPr lang="sk-SK" sz="2400" dirty="0"/>
              <a:t>podľa odseku 8 </a:t>
            </a:r>
            <a:r>
              <a:rPr lang="sk-SK" sz="2400" b="1" dirty="0"/>
              <a:t>musia byť finančne vysporiadané najneskôr do konca rozpočtového roka</a:t>
            </a:r>
            <a:r>
              <a:rPr lang="sk-SK" sz="2400" u="sng" dirty="0"/>
              <a:t>, v ktorom sa poskytli</a:t>
            </a:r>
            <a:r>
              <a:rPr lang="sk-SK" sz="2400" dirty="0"/>
              <a:t>, </a:t>
            </a:r>
            <a:r>
              <a:rPr lang="sk-SK" sz="2400" dirty="0">
                <a:solidFill>
                  <a:srgbClr val="FF0000"/>
                </a:solidFill>
              </a:rPr>
              <a:t>s výnimkou </a:t>
            </a:r>
            <a:r>
              <a:rPr lang="sk-SK" sz="2400" dirty="0"/>
              <a:t>preddavkov za dodávku tepla, vody, elektrickej energie, plynu, periodickej a neperiodickej tlače, na úhradu nájomného a preddavkov na pohonné hmoty poskytované prostredníctvom platobných kariet, pri ktorých sa nevyžaduje ani splnenie podmienok podľa odseku 8.</a:t>
            </a:r>
            <a:endParaRPr lang="sk-SK" sz="2400" b="1" u="sng" dirty="0">
              <a:solidFill>
                <a:schemeClr val="tx1"/>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136438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lnSpcReduction="10000"/>
          </a:bodyPr>
          <a:lstStyle/>
          <a:p>
            <a:pPr>
              <a:spcBef>
                <a:spcPts val="0"/>
              </a:spcBef>
              <a:spcAft>
                <a:spcPts val="0"/>
              </a:spcAft>
            </a:pPr>
            <a:endParaRPr lang="sk-SK" sz="2800" b="1" u="sng" dirty="0">
              <a:solidFill>
                <a:schemeClr val="tx1"/>
              </a:solidFill>
            </a:endParaRPr>
          </a:p>
          <a:p>
            <a:pPr marL="0" indent="0">
              <a:spcBef>
                <a:spcPts val="0"/>
              </a:spcBef>
              <a:spcAft>
                <a:spcPts val="0"/>
              </a:spcAft>
              <a:buNone/>
            </a:pPr>
            <a:r>
              <a:rPr lang="sk-SK" sz="2800" b="1" u="sng" dirty="0">
                <a:solidFill>
                  <a:srgbClr val="0070C0"/>
                </a:solidFill>
              </a:rPr>
              <a:t>Účtovanie poskytnutých preddavkov</a:t>
            </a:r>
          </a:p>
          <a:p>
            <a:pPr>
              <a:spcBef>
                <a:spcPts val="0"/>
              </a:spcBef>
              <a:spcAft>
                <a:spcPts val="0"/>
              </a:spcAft>
            </a:pPr>
            <a:endParaRPr lang="sk-SK" sz="2400" b="1" u="sng" dirty="0">
              <a:solidFill>
                <a:schemeClr val="tx1"/>
              </a:solidFill>
            </a:endParaRPr>
          </a:p>
          <a:p>
            <a:pPr marL="0" indent="0">
              <a:spcBef>
                <a:spcPts val="0"/>
              </a:spcBef>
              <a:spcAft>
                <a:spcPts val="0"/>
              </a:spcAft>
              <a:buNone/>
            </a:pPr>
            <a:r>
              <a:rPr lang="sk-SK" sz="2400" dirty="0"/>
              <a:t>1) Zaplatenie preddavku na materiál	</a:t>
            </a:r>
            <a:r>
              <a:rPr lang="sk-SK" sz="2400" b="1" dirty="0"/>
              <a:t>1000 €	314 / 221</a:t>
            </a:r>
          </a:p>
          <a:p>
            <a:pPr marL="0" indent="0">
              <a:spcBef>
                <a:spcPts val="0"/>
              </a:spcBef>
              <a:spcAft>
                <a:spcPts val="0"/>
              </a:spcAft>
              <a:buNone/>
            </a:pPr>
            <a:endParaRPr lang="sk-SK" sz="2400" dirty="0"/>
          </a:p>
          <a:p>
            <a:pPr marL="0" indent="0">
              <a:spcBef>
                <a:spcPts val="0"/>
              </a:spcBef>
              <a:spcAft>
                <a:spcPts val="0"/>
              </a:spcAft>
              <a:buNone/>
            </a:pPr>
            <a:r>
              <a:rPr lang="sk-SK" sz="2400" dirty="0"/>
              <a:t>2) Došlá faktúra – vyúčtovanie preddavku</a:t>
            </a:r>
          </a:p>
          <a:p>
            <a:pPr marL="0" indent="0">
              <a:spcBef>
                <a:spcPts val="0"/>
              </a:spcBef>
              <a:spcAft>
                <a:spcPts val="0"/>
              </a:spcAft>
              <a:buNone/>
            </a:pPr>
            <a:r>
              <a:rPr lang="sk-SK" sz="2400" dirty="0"/>
              <a:t>Nákup materiálu s DPH na sklad		</a:t>
            </a:r>
            <a:r>
              <a:rPr lang="sk-SK" sz="2400" b="1" dirty="0"/>
              <a:t>1200 €	112 / 321</a:t>
            </a:r>
          </a:p>
          <a:p>
            <a:pPr marL="0" indent="0">
              <a:spcBef>
                <a:spcPts val="0"/>
              </a:spcBef>
              <a:spcAft>
                <a:spcPts val="0"/>
              </a:spcAft>
              <a:buNone/>
            </a:pPr>
            <a:r>
              <a:rPr lang="sk-SK" sz="2400" dirty="0"/>
              <a:t>Zúčtovanie poskytnutej zálohy			</a:t>
            </a:r>
            <a:r>
              <a:rPr lang="sk-SK" sz="2400" b="1" dirty="0"/>
              <a:t>1000 €	321 / 314</a:t>
            </a:r>
          </a:p>
          <a:p>
            <a:pPr marL="0" indent="0">
              <a:spcBef>
                <a:spcPts val="0"/>
              </a:spcBef>
              <a:spcAft>
                <a:spcPts val="0"/>
              </a:spcAft>
              <a:buNone/>
            </a:pPr>
            <a:endParaRPr lang="sk-SK" sz="2400" dirty="0"/>
          </a:p>
          <a:p>
            <a:pPr marL="0" indent="0">
              <a:spcBef>
                <a:spcPts val="0"/>
              </a:spcBef>
              <a:spcAft>
                <a:spcPts val="0"/>
              </a:spcAft>
              <a:buNone/>
            </a:pPr>
            <a:r>
              <a:rPr lang="sk-SK" sz="2400" dirty="0"/>
              <a:t>3) Výpis z účtu úhrada doplatku		</a:t>
            </a:r>
            <a:r>
              <a:rPr lang="sk-SK" sz="2400" b="1" dirty="0"/>
              <a:t>  200 €	321 / 221</a:t>
            </a:r>
          </a:p>
          <a:p>
            <a:pPr marL="0" indent="0">
              <a:spcBef>
                <a:spcPts val="0"/>
              </a:spcBef>
              <a:spcAft>
                <a:spcPts val="0"/>
              </a:spcAft>
              <a:buNone/>
            </a:pPr>
            <a:endParaRPr lang="sk-SK" sz="2400" dirty="0"/>
          </a:p>
          <a:p>
            <a:pPr marL="0" indent="0">
              <a:spcBef>
                <a:spcPts val="0"/>
              </a:spcBef>
              <a:spcAft>
                <a:spcPts val="0"/>
              </a:spcAft>
              <a:buNone/>
            </a:pPr>
            <a:r>
              <a:rPr lang="sk-SK" sz="2400" dirty="0"/>
              <a:t>4) Spotreba materiálu (výdaj zo skladu)</a:t>
            </a:r>
          </a:p>
          <a:p>
            <a:pPr marL="0" indent="0">
              <a:spcBef>
                <a:spcPts val="0"/>
              </a:spcBef>
              <a:spcAft>
                <a:spcPts val="0"/>
              </a:spcAft>
              <a:buNone/>
            </a:pPr>
            <a:r>
              <a:rPr lang="sk-SK" sz="2400" dirty="0"/>
              <a:t>												</a:t>
            </a:r>
            <a:r>
              <a:rPr lang="sk-SK" sz="2400" b="1" dirty="0"/>
              <a:t>1200 €	501 / 112</a:t>
            </a:r>
          </a:p>
          <a:p>
            <a:pPr marL="0" indent="0">
              <a:spcBef>
                <a:spcPts val="0"/>
              </a:spcBef>
              <a:spcAft>
                <a:spcPts val="0"/>
              </a:spcAft>
              <a:buNone/>
            </a:pPr>
            <a:r>
              <a:rPr lang="sk-SK" sz="2400" dirty="0"/>
              <a:t>5) Zúčtovanie dotácie (príspevku zo ŠR)</a:t>
            </a:r>
          </a:p>
          <a:p>
            <a:pPr marL="0" indent="0">
              <a:spcBef>
                <a:spcPts val="0"/>
              </a:spcBef>
              <a:spcAft>
                <a:spcPts val="0"/>
              </a:spcAft>
              <a:buNone/>
            </a:pPr>
            <a:r>
              <a:rPr lang="sk-SK" sz="2400" dirty="0"/>
              <a:t>     do výnosov								</a:t>
            </a:r>
            <a:r>
              <a:rPr lang="sk-SK" sz="2400" b="1" dirty="0"/>
              <a:t>1200 €	346 / 691</a:t>
            </a:r>
          </a:p>
          <a:p>
            <a:pPr marL="0" indent="0">
              <a:spcBef>
                <a:spcPts val="0"/>
              </a:spcBef>
              <a:spcAft>
                <a:spcPts val="0"/>
              </a:spcAft>
              <a:buNone/>
            </a:pPr>
            <a:endParaRPr lang="sk-SK" sz="2400" dirty="0"/>
          </a:p>
          <a:p>
            <a:pPr marL="0" indent="0">
              <a:spcBef>
                <a:spcPts val="0"/>
              </a:spcBef>
              <a:spcAft>
                <a:spcPts val="0"/>
              </a:spcAft>
              <a:buNone/>
            </a:pPr>
            <a:endParaRPr lang="sk-SK" sz="2400"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064057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spcBef>
                <a:spcPts val="0"/>
              </a:spcBef>
              <a:spcAft>
                <a:spcPts val="0"/>
              </a:spcAft>
              <a:buClrTx/>
              <a:buFont typeface="Wingdings" panose="05000000000000000000" pitchFamily="2" charset="2"/>
              <a:buChar char="Ø"/>
            </a:pPr>
            <a:r>
              <a:rPr lang="sk-SK" sz="2400" b="1" dirty="0">
                <a:solidFill>
                  <a:srgbClr val="0070C0"/>
                </a:solidFill>
              </a:rPr>
              <a:t>§ 20a /3/</a:t>
            </a:r>
            <a:r>
              <a:rPr lang="sk-SK" sz="2400" b="1" dirty="0">
                <a:solidFill>
                  <a:schemeClr val="tx1"/>
                </a:solidFill>
              </a:rPr>
              <a:t> </a:t>
            </a:r>
            <a:r>
              <a:rPr lang="sk-SK" sz="2400" dirty="0"/>
              <a:t>Právnická osoba alebo fyzická osoba, ktorej bol uložený odvod, penále a pokuta za porušenie finančnej disciplíny pri hospodárení s prechodnými prostriedkami, odvádza tento odvod prostredníctvom subjektu, ktorý prechodné prostriedky poskytol ...</a:t>
            </a:r>
            <a:endParaRPr lang="sk-SK" sz="2400" b="1" u="sng"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3492454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498EE1-E25E-4F11-B563-0A6EAAD4A1A1}"/>
              </a:ext>
            </a:extLst>
          </p:cNvPr>
          <p:cNvSpPr>
            <a:spLocks noGrp="1"/>
          </p:cNvSpPr>
          <p:nvPr>
            <p:ph type="title"/>
          </p:nvPr>
        </p:nvSpPr>
        <p:spPr>
          <a:xfrm>
            <a:off x="684213" y="685800"/>
            <a:ext cx="10058400" cy="529046"/>
          </a:xfrm>
        </p:spPr>
        <p:txBody>
          <a:bodyPr>
            <a:normAutofit fontScale="90000"/>
          </a:bodyPr>
          <a:lstStyle/>
          <a:p>
            <a:r>
              <a:rPr lang="sk-SK" b="1" dirty="0">
                <a:solidFill>
                  <a:srgbClr val="FF0000"/>
                </a:solidFill>
              </a:rPr>
              <a:t>Decembrové mzdy</a:t>
            </a:r>
          </a:p>
        </p:txBody>
      </p:sp>
      <p:sp>
        <p:nvSpPr>
          <p:cNvPr id="3" name="Zástupný objekt pre obsah 2">
            <a:extLst>
              <a:ext uri="{FF2B5EF4-FFF2-40B4-BE49-F238E27FC236}">
                <a16:creationId xmlns:a16="http://schemas.microsoft.com/office/drawing/2014/main" id="{D1470D68-4C45-4449-88B0-2ED7899C0DC0}"/>
              </a:ext>
            </a:extLst>
          </p:cNvPr>
          <p:cNvSpPr>
            <a:spLocks noGrp="1"/>
          </p:cNvSpPr>
          <p:nvPr>
            <p:ph type="body" idx="1"/>
          </p:nvPr>
        </p:nvSpPr>
        <p:spPr>
          <a:xfrm>
            <a:off x="684212" y="1397726"/>
            <a:ext cx="8535988" cy="4596674"/>
          </a:xfrm>
        </p:spPr>
        <p:txBody>
          <a:bodyPr>
            <a:normAutofit lnSpcReduction="10000"/>
          </a:bodyPr>
          <a:lstStyle/>
          <a:p>
            <a:pPr>
              <a:buClrTx/>
            </a:pPr>
            <a:r>
              <a:rPr lang="sk-SK" sz="2400" b="1" dirty="0">
                <a:solidFill>
                  <a:srgbClr val="0070C0"/>
                </a:solidFill>
              </a:rPr>
              <a:t>§ 26 /3/ </a:t>
            </a:r>
            <a:r>
              <a:rPr lang="sk-SK" dirty="0"/>
              <a:t>Ak ide o úhrady výdavkov z prostriedkov štátneho rozpočtu, rozpočtu obce alebo rozpočtu vyššieho územného celku </a:t>
            </a:r>
            <a:r>
              <a:rPr lang="sk-SK" u="sng" dirty="0"/>
              <a:t>za mesiac december, ktoré sa uskutočnia v januári </a:t>
            </a:r>
            <a:r>
              <a:rPr lang="sk-SK" dirty="0"/>
              <a:t>nasledujúceho rozpočtového roka, môže rozpočtová organizácia previesť na účet cudzích prostriedkov výdavky, a to na</a:t>
            </a:r>
          </a:p>
          <a:p>
            <a:pPr>
              <a:buClrTx/>
            </a:pPr>
            <a:r>
              <a:rPr lang="sk-SK" dirty="0"/>
              <a:t>a) výplatu miezd, platov, služobných príjmov a ostatných osobných vyrovnaní vrátane náhrad platov a miezd a cestovného vyplácaného súčasne s platom, so mzdou, výplatu odmien vyplácaných na základe dohôd o prácach vykonávaných mimo pracovného pomeru a výplatu pracovných odmien odsúdených, ako aj ostatné peňažné nároky zamestnancov z pracovnoprávnych vzťahov alebo z obdobných právnych vzťahov, ktoré sa vyplácajú spolu so mzdou,</a:t>
            </a:r>
          </a:p>
          <a:p>
            <a:pPr>
              <a:buClrTx/>
            </a:pPr>
            <a:r>
              <a:rPr lang="sk-SK" dirty="0"/>
              <a:t>b) odvod poistného a príspevkov do poistných fondov z platov a miezd podľa písmena a),</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4148029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spcBef>
                <a:spcPts val="0"/>
              </a:spcBef>
              <a:spcAft>
                <a:spcPts val="0"/>
              </a:spcAft>
              <a:buClrTx/>
            </a:pPr>
            <a:r>
              <a:rPr lang="sk-SK" sz="2400" b="1" dirty="0">
                <a:solidFill>
                  <a:srgbClr val="0070C0"/>
                </a:solidFill>
              </a:rPr>
              <a:t>§ 26 /4/ </a:t>
            </a:r>
            <a:r>
              <a:rPr lang="sk-SK" sz="2400" dirty="0"/>
              <a:t>Príspevková organizácia uhrádza výdavky podľa odseku 3 v nasledujúcom roku </a:t>
            </a:r>
            <a:r>
              <a:rPr lang="sk-SK" sz="2400" dirty="0">
                <a:solidFill>
                  <a:srgbClr val="00B0F0"/>
                </a:solidFill>
              </a:rPr>
              <a:t>zo svojho bežného účtu</a:t>
            </a:r>
            <a:r>
              <a:rPr lang="sk-SK" sz="2400" dirty="0"/>
              <a:t>; </a:t>
            </a:r>
            <a:r>
              <a:rPr lang="sk-SK" sz="2400" u="sng" dirty="0">
                <a:solidFill>
                  <a:srgbClr val="C00000"/>
                </a:solidFill>
              </a:rPr>
              <a:t>rovnako postupuje iná právnická osoba </a:t>
            </a:r>
            <a:r>
              <a:rPr lang="sk-SK" sz="2400" dirty="0"/>
              <a:t>a fyzická osoba</a:t>
            </a:r>
            <a:r>
              <a:rPr lang="sk-SK" sz="2400" u="sng" dirty="0"/>
              <a:t>, </a:t>
            </a:r>
            <a:r>
              <a:rPr lang="sk-SK" sz="2400" dirty="0">
                <a:solidFill>
                  <a:srgbClr val="C00000"/>
                </a:solidFill>
              </a:rPr>
              <a:t>ktorej sa </a:t>
            </a:r>
            <a:r>
              <a:rPr lang="sk-SK" sz="2400" dirty="0"/>
              <a:t>na účely podľa odseku 3 </a:t>
            </a:r>
            <a:r>
              <a:rPr lang="sk-SK" sz="2400" u="sng" dirty="0">
                <a:solidFill>
                  <a:srgbClr val="C00000"/>
                </a:solidFill>
              </a:rPr>
              <a:t>poskytli prostriedky štátneho rozpočtu.</a:t>
            </a:r>
            <a:endParaRPr lang="sk-SK" sz="2400" b="1" u="sng" dirty="0">
              <a:solidFill>
                <a:srgbClr val="C00000"/>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6494661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marL="0" indent="0">
              <a:buNone/>
            </a:pPr>
            <a:r>
              <a:rPr lang="sk-SK" sz="2400" dirty="0"/>
              <a:t>V zmysle tohto ustanovenia je aj iná právnická osoba a fyzická osoba oprávnená z prostriedkov štátneho rozpočtu uhrádzať výdavky podľa § 26 ods. 3 zákona č. 523/2004 Z. z. v nasledujúcom rozpočtovom roku </a:t>
            </a:r>
            <a:r>
              <a:rPr lang="sk-SK" sz="2400" b="1" dirty="0"/>
              <a:t>zo svojho bežného účtu</a:t>
            </a:r>
            <a:r>
              <a:rPr lang="sk-SK" sz="2400" dirty="0"/>
              <a:t>, pričom </a:t>
            </a:r>
            <a:r>
              <a:rPr lang="sk-SK" sz="2400" u="sng" dirty="0"/>
              <a:t>nie je potrebné osobitne zriaďovať účet cudzích prostriedkov. </a:t>
            </a:r>
          </a:p>
          <a:p>
            <a:pPr marL="0" indent="0">
              <a:buNone/>
            </a:pPr>
            <a:endParaRPr lang="sk-SK" sz="2400" u="sng" dirty="0"/>
          </a:p>
          <a:p>
            <a:pPr marL="0" indent="0">
              <a:buNone/>
            </a:pPr>
            <a:r>
              <a:rPr lang="sk-SK" sz="2400" u="sng" dirty="0"/>
              <a:t>Môžete uhrádzať decembrové mzdy v nasledujúcom roku z bežného účtu </a:t>
            </a:r>
            <a:r>
              <a:rPr lang="sk-SK" sz="2400" dirty="0"/>
              <a:t>bez potreby ich prevodu na účet cudzích prostriedkov (depozitný účet)</a:t>
            </a: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2593567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5305097"/>
          </a:xfrm>
        </p:spPr>
        <p:txBody>
          <a:bodyPr>
            <a:normAutofit/>
          </a:bodyPr>
          <a:lstStyle/>
          <a:p>
            <a:pPr>
              <a:spcBef>
                <a:spcPts val="0"/>
              </a:spcBef>
              <a:spcAft>
                <a:spcPts val="0"/>
              </a:spcAft>
              <a:buClrTx/>
            </a:pPr>
            <a:r>
              <a:rPr lang="sk-SK" sz="2400" b="1" dirty="0">
                <a:solidFill>
                  <a:srgbClr val="0070C0"/>
                </a:solidFill>
              </a:rPr>
              <a:t>§ 26 /5/ </a:t>
            </a:r>
            <a:r>
              <a:rPr lang="sk-SK" sz="2400" dirty="0">
                <a:solidFill>
                  <a:srgbClr val="0070C0"/>
                </a:solidFill>
              </a:rPr>
              <a:t> </a:t>
            </a:r>
            <a:r>
              <a:rPr lang="sk-SK" sz="2400" dirty="0"/>
              <a:t>ak sa výdavky podľa odsekov 3 a 4 nevyčerpajú do </a:t>
            </a:r>
            <a:r>
              <a:rPr lang="sk-SK" sz="2400" dirty="0">
                <a:solidFill>
                  <a:srgbClr val="FF0000"/>
                </a:solidFill>
              </a:rPr>
              <a:t>konca februára</a:t>
            </a:r>
            <a:r>
              <a:rPr lang="sk-SK" sz="2400" dirty="0"/>
              <a:t>, odvedú sa do troch dní po vyúčtovaní položiek podľa odseku 3 na príjmový účet štátneho rozpočtu, rozpočtu obce alebo rozpočtu vyššieho územného celku. Pri nedostatku týchto prostriedkov sa potrebné prostriedky vyúčtujú na ťarchu rozpočtu nasledujúceho rozpočtového roka.</a:t>
            </a:r>
            <a:endParaRPr lang="sk-SK" sz="2400" b="1" u="sng" dirty="0">
              <a:solidFill>
                <a:schemeClr val="tx1"/>
              </a:solidFill>
            </a:endParaRPr>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spTree>
    <p:extLst>
      <p:ext uri="{BB962C8B-B14F-4D97-AF65-F5344CB8AC3E}">
        <p14:creationId xmlns:p14="http://schemas.microsoft.com/office/powerpoint/2010/main" val="464011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D1470D68-4C45-4449-88B0-2ED7899C0DC0}"/>
              </a:ext>
            </a:extLst>
          </p:cNvPr>
          <p:cNvSpPr>
            <a:spLocks noGrp="1"/>
          </p:cNvSpPr>
          <p:nvPr>
            <p:ph idx="1"/>
          </p:nvPr>
        </p:nvSpPr>
        <p:spPr>
          <a:xfrm>
            <a:off x="599089" y="685800"/>
            <a:ext cx="8954813" cy="1039483"/>
          </a:xfrm>
        </p:spPr>
        <p:txBody>
          <a:bodyPr>
            <a:normAutofit fontScale="92500" lnSpcReduction="10000"/>
          </a:bodyPr>
          <a:lstStyle/>
          <a:p>
            <a:pPr marL="0" indent="0">
              <a:buNone/>
            </a:pPr>
            <a:r>
              <a:rPr lang="sk-SK" sz="2400" b="1" dirty="0"/>
              <a:t>   </a:t>
            </a:r>
          </a:p>
          <a:p>
            <a:pPr marL="0" indent="0" algn="ctr">
              <a:buNone/>
            </a:pPr>
            <a:r>
              <a:rPr lang="sk-SK" sz="2800" b="1" dirty="0"/>
              <a:t>K účtovaniu dotácie decembrových miezd</a:t>
            </a:r>
          </a:p>
          <a:p>
            <a:pPr marL="0" indent="0">
              <a:buNone/>
            </a:pPr>
            <a:endParaRPr lang="sk-SK" sz="2800" dirty="0"/>
          </a:p>
        </p:txBody>
      </p:sp>
      <p:pic>
        <p:nvPicPr>
          <p:cNvPr id="4" name="Obrázok 3">
            <a:extLst>
              <a:ext uri="{FF2B5EF4-FFF2-40B4-BE49-F238E27FC236}">
                <a16:creationId xmlns:a16="http://schemas.microsoft.com/office/drawing/2014/main" id="{6905700F-4AD1-4B00-9E2C-B5A92495B67B}"/>
              </a:ext>
            </a:extLst>
          </p:cNvPr>
          <p:cNvPicPr>
            <a:picLocks noChangeAspect="1"/>
          </p:cNvPicPr>
          <p:nvPr/>
        </p:nvPicPr>
        <p:blipFill>
          <a:blip r:embed="rId2"/>
          <a:stretch>
            <a:fillRect/>
          </a:stretch>
        </p:blipFill>
        <p:spPr>
          <a:xfrm>
            <a:off x="9553902" y="5763732"/>
            <a:ext cx="2347163" cy="816935"/>
          </a:xfrm>
          <a:prstGeom prst="rect">
            <a:avLst/>
          </a:prstGeom>
        </p:spPr>
      </p:pic>
      <p:graphicFrame>
        <p:nvGraphicFramePr>
          <p:cNvPr id="6" name="Tabuľka 5">
            <a:extLst>
              <a:ext uri="{FF2B5EF4-FFF2-40B4-BE49-F238E27FC236}">
                <a16:creationId xmlns:a16="http://schemas.microsoft.com/office/drawing/2014/main" id="{DD8EFB7F-290E-4311-A17C-A177136D4C85}"/>
              </a:ext>
            </a:extLst>
          </p:cNvPr>
          <p:cNvGraphicFramePr>
            <a:graphicFrameLocks noGrp="1"/>
          </p:cNvGraphicFramePr>
          <p:nvPr>
            <p:extLst>
              <p:ext uri="{D42A27DB-BD31-4B8C-83A1-F6EECF244321}">
                <p14:modId xmlns:p14="http://schemas.microsoft.com/office/powerpoint/2010/main" val="927427817"/>
              </p:ext>
            </p:extLst>
          </p:nvPr>
        </p:nvGraphicFramePr>
        <p:xfrm>
          <a:off x="711529" y="1673079"/>
          <a:ext cx="8729932" cy="4499120"/>
        </p:xfrm>
        <a:graphic>
          <a:graphicData uri="http://schemas.openxmlformats.org/drawingml/2006/table">
            <a:tbl>
              <a:tblPr>
                <a:tableStyleId>{5C22544A-7EE6-4342-B048-85BDC9FD1C3A}</a:tableStyleId>
              </a:tblPr>
              <a:tblGrid>
                <a:gridCol w="5965455">
                  <a:extLst>
                    <a:ext uri="{9D8B030D-6E8A-4147-A177-3AD203B41FA5}">
                      <a16:colId xmlns:a16="http://schemas.microsoft.com/office/drawing/2014/main" val="1298257592"/>
                    </a:ext>
                  </a:extLst>
                </a:gridCol>
                <a:gridCol w="1367689">
                  <a:extLst>
                    <a:ext uri="{9D8B030D-6E8A-4147-A177-3AD203B41FA5}">
                      <a16:colId xmlns:a16="http://schemas.microsoft.com/office/drawing/2014/main" val="3671450986"/>
                    </a:ext>
                  </a:extLst>
                </a:gridCol>
                <a:gridCol w="698394">
                  <a:extLst>
                    <a:ext uri="{9D8B030D-6E8A-4147-A177-3AD203B41FA5}">
                      <a16:colId xmlns:a16="http://schemas.microsoft.com/office/drawing/2014/main" val="3392901834"/>
                    </a:ext>
                  </a:extLst>
                </a:gridCol>
                <a:gridCol w="698394">
                  <a:extLst>
                    <a:ext uri="{9D8B030D-6E8A-4147-A177-3AD203B41FA5}">
                      <a16:colId xmlns:a16="http://schemas.microsoft.com/office/drawing/2014/main" val="638318399"/>
                    </a:ext>
                  </a:extLst>
                </a:gridCol>
              </a:tblGrid>
              <a:tr h="349031">
                <a:tc>
                  <a:txBody>
                    <a:bodyPr/>
                    <a:lstStyle/>
                    <a:p>
                      <a:pPr algn="l" fontAlgn="b"/>
                      <a:r>
                        <a:rPr lang="sk-SK" sz="1800" u="none" strike="noStrike" dirty="0">
                          <a:effectLst/>
                        </a:rPr>
                        <a:t>Bežný rok zúčtované na základe ID  k 31. 12. 2022</a:t>
                      </a:r>
                      <a:endParaRPr lang="sk-SK"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800" u="none" strike="noStrike" dirty="0">
                          <a:effectLst/>
                        </a:rPr>
                        <a:t> EUR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800" u="none" strike="noStrike" dirty="0">
                          <a:effectLst/>
                        </a:rPr>
                        <a:t>MD</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k-SK" sz="1800" u="none" strike="noStrike" dirty="0">
                          <a:effectLst/>
                        </a:rPr>
                        <a:t>DAL</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2722691"/>
                  </a:ext>
                </a:extLst>
              </a:tr>
              <a:tr h="349031">
                <a:tc>
                  <a:txBody>
                    <a:bodyPr/>
                    <a:lstStyle/>
                    <a:p>
                      <a:pPr algn="l" fontAlgn="b"/>
                      <a:r>
                        <a:rPr lang="sk-SK" sz="1800" u="none" strike="noStrike" dirty="0">
                          <a:effectLst/>
                        </a:rPr>
                        <a:t>hrubé mzdy/odmeny zamestnancom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1 000,00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521</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331</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6858001"/>
                  </a:ext>
                </a:extLst>
              </a:tr>
              <a:tr h="349031">
                <a:tc>
                  <a:txBody>
                    <a:bodyPr/>
                    <a:lstStyle/>
                    <a:p>
                      <a:pPr algn="l" fontAlgn="b"/>
                      <a:r>
                        <a:rPr lang="pl-PL" sz="1800" u="none" strike="noStrike">
                          <a:effectLst/>
                        </a:rPr>
                        <a:t>Preddavok na daň z príjmov FO</a:t>
                      </a:r>
                      <a:endParaRPr lang="pl-PL"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93,00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331</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342</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5389329"/>
                  </a:ext>
                </a:extLst>
              </a:tr>
              <a:tr h="349031">
                <a:tc>
                  <a:txBody>
                    <a:bodyPr/>
                    <a:lstStyle/>
                    <a:p>
                      <a:pPr algn="l" fontAlgn="b"/>
                      <a:r>
                        <a:rPr lang="sk-SK" sz="1800" u="none" strike="noStrike" dirty="0">
                          <a:effectLst/>
                        </a:rPr>
                        <a:t>Predpis príspevku zamestnancov do ZP, SP..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134,00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331</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336</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0888267"/>
                  </a:ext>
                </a:extLst>
              </a:tr>
              <a:tr h="349031">
                <a:tc>
                  <a:txBody>
                    <a:bodyPr/>
                    <a:lstStyle/>
                    <a:p>
                      <a:pPr algn="l" fontAlgn="b"/>
                      <a:r>
                        <a:rPr lang="fr-FR" sz="1800" u="none" strike="noStrike">
                          <a:effectLst/>
                        </a:rPr>
                        <a:t>Zákonné soc.p. a ZP</a:t>
                      </a:r>
                      <a:endParaRPr lang="fr-F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352,00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524</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336</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6950947"/>
                  </a:ext>
                </a:extLst>
              </a:tr>
              <a:tr h="349031">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4533464"/>
                  </a:ext>
                </a:extLst>
              </a:tr>
              <a:tr h="349031">
                <a:tc>
                  <a:txBody>
                    <a:bodyPr/>
                    <a:lstStyle/>
                    <a:p>
                      <a:pPr algn="l" fontAlgn="b"/>
                      <a:r>
                        <a:rPr lang="sk-SK" sz="1800" u="none" strike="noStrike" dirty="0">
                          <a:effectLst/>
                        </a:rPr>
                        <a:t>úhrada miezd a odvodov v januári 2022</a:t>
                      </a:r>
                      <a:endParaRPr lang="sk-SK"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9588923"/>
                  </a:ext>
                </a:extLst>
              </a:tr>
              <a:tr h="349031">
                <a:tc>
                  <a:txBody>
                    <a:bodyPr/>
                    <a:lstStyle/>
                    <a:p>
                      <a:pPr algn="l" fontAlgn="b"/>
                      <a:r>
                        <a:rPr lang="pl-PL" sz="1800" u="none" strike="noStrike">
                          <a:effectLst/>
                        </a:rPr>
                        <a:t>úhrada miezd  na účet zamestnanca</a:t>
                      </a:r>
                      <a:endParaRPr lang="pl-PL"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773,00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331</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221</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1353710"/>
                  </a:ext>
                </a:extLst>
              </a:tr>
              <a:tr h="349031">
                <a:tc>
                  <a:txBody>
                    <a:bodyPr/>
                    <a:lstStyle/>
                    <a:p>
                      <a:pPr algn="l" fontAlgn="b"/>
                      <a:r>
                        <a:rPr lang="pl-PL" sz="1800" u="none" strike="noStrike">
                          <a:effectLst/>
                        </a:rPr>
                        <a:t>úhrada preddavku na daň z príjmu FO</a:t>
                      </a:r>
                      <a:endParaRPr lang="pl-PL"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93,00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342</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221</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3398809"/>
                  </a:ext>
                </a:extLst>
              </a:tr>
              <a:tr h="349031">
                <a:tc>
                  <a:txBody>
                    <a:bodyPr/>
                    <a:lstStyle/>
                    <a:p>
                      <a:pPr algn="l" fontAlgn="b"/>
                      <a:r>
                        <a:rPr lang="pt-BR" sz="1800" u="none" strike="noStrike">
                          <a:effectLst/>
                        </a:rPr>
                        <a:t>úhrada do SP a ZP</a:t>
                      </a:r>
                      <a:endParaRPr lang="pt-BR"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k-SK" sz="1800" u="none" strike="noStrike" dirty="0">
                          <a:effectLst/>
                        </a:rPr>
                        <a:t>       486,00   </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336</a:t>
                      </a:r>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sk-SK" sz="1800" u="none" strike="noStrike" dirty="0">
                          <a:effectLst/>
                        </a:rPr>
                        <a:t>221</a:t>
                      </a:r>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912639"/>
                  </a:ext>
                </a:extLst>
              </a:tr>
              <a:tr h="349031">
                <a:tc>
                  <a:txBody>
                    <a:bodyPr/>
                    <a:lstStyle/>
                    <a:p>
                      <a:pPr algn="l" fontAlgn="b"/>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sk-SK"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8641752"/>
                  </a:ext>
                </a:extLst>
              </a:tr>
              <a:tr h="659779">
                <a:tc gridSpan="3">
                  <a:txBody>
                    <a:bodyPr/>
                    <a:lstStyle/>
                    <a:p>
                      <a:pPr algn="l" fontAlgn="b"/>
                      <a:r>
                        <a:rPr lang="sk-SK" sz="1800" u="none" strike="noStrike" dirty="0">
                          <a:effectLst/>
                        </a:rPr>
                        <a:t>zúčtovanie so ŠR do čerpania PUŠ 2021 hoc úhrada z účtu až v 01/2023</a:t>
                      </a:r>
                      <a:endParaRPr lang="sk-SK" sz="1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sk-SK"/>
                    </a:p>
                  </a:txBody>
                  <a:tcPr/>
                </a:tc>
                <a:tc hMerge="1">
                  <a:txBody>
                    <a:bodyPr/>
                    <a:lstStyle/>
                    <a:p>
                      <a:endParaRPr lang="sk-SK"/>
                    </a:p>
                  </a:txBody>
                  <a:tcPr/>
                </a:tc>
                <a:tc>
                  <a:txBody>
                    <a:bodyPr/>
                    <a:lstStyle/>
                    <a:p>
                      <a:pPr algn="l" fontAlgn="b"/>
                      <a:endParaRPr lang="sk-SK"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9705025"/>
                  </a:ext>
                </a:extLst>
              </a:tr>
            </a:tbl>
          </a:graphicData>
        </a:graphic>
      </p:graphicFrame>
    </p:spTree>
    <p:extLst>
      <p:ext uri="{BB962C8B-B14F-4D97-AF65-F5344CB8AC3E}">
        <p14:creationId xmlns:p14="http://schemas.microsoft.com/office/powerpoint/2010/main" val="4165920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sz="2800" b="1" dirty="0">
                <a:solidFill>
                  <a:srgbClr val="FF0000"/>
                </a:solidFill>
              </a:rPr>
              <a:t>Konflikt záujmov</a:t>
            </a:r>
          </a:p>
          <a:p>
            <a:pPr marL="0" indent="0">
              <a:buNone/>
            </a:pPr>
            <a:endParaRPr lang="sk-SK" sz="2400" dirty="0">
              <a:solidFill>
                <a:srgbClr val="FF0000"/>
              </a:solidFill>
            </a:endParaRPr>
          </a:p>
          <a:p>
            <a:pPr marL="0" indent="0">
              <a:buNone/>
            </a:pPr>
            <a:r>
              <a:rPr lang="sk-SK" b="1" dirty="0"/>
              <a:t>Znenie § 20 Zákona č. 440/2015 o športe: </a:t>
            </a:r>
            <a:endParaRPr lang="sk-SK" dirty="0"/>
          </a:p>
          <a:p>
            <a:pPr marL="0" indent="0">
              <a:buNone/>
            </a:pPr>
            <a:r>
              <a:rPr lang="sk-SK" dirty="0"/>
              <a:t>NŠZ upravuje konflikt záujmov tak, aby bola zabezpečená nezlučiteľnosť výkonu funkcie v </a:t>
            </a:r>
          </a:p>
          <a:p>
            <a:pPr marL="0" indent="0">
              <a:buNone/>
            </a:pPr>
            <a:r>
              <a:rPr lang="sk-SK" dirty="0"/>
              <a:t>a) kontrolnom orgáne s výkonom funkcie vo výkonnom orgáne, disciplinárnom orgáne, orgáne na riešenie sporov alebo v licenčnom orgáne</a:t>
            </a:r>
          </a:p>
          <a:p>
            <a:pPr marL="0" indent="0">
              <a:buNone/>
            </a:pPr>
            <a:r>
              <a:rPr lang="sk-SK" dirty="0"/>
              <a:t>b) štatutárnom orgáne, kontrolnom orgáne alebo vo výkonnom orgáne NŠZ alebo jeho člena s výkonom funkcie v štatutárnom orgáne, kontrolnom orgáne alebo vo výkonnom  orgáne dodávateľa tovarov alebo služieb pre NŠZ alebo jeho člena. </a:t>
            </a:r>
          </a:p>
          <a:p>
            <a:endParaRPr lang="sk-SK" dirty="0"/>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485461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normAutofit/>
          </a:bodyPr>
          <a:lstStyle/>
          <a:p>
            <a:pPr marL="0" indent="0">
              <a:buNone/>
            </a:pPr>
            <a:r>
              <a:rPr lang="sk-SK" sz="2400" b="1" dirty="0"/>
              <a:t>Znenie  zmluvy o PUŠ na rok 2022 čl. 5 /7/</a:t>
            </a:r>
          </a:p>
          <a:p>
            <a:pPr marL="0" indent="0">
              <a:buNone/>
            </a:pPr>
            <a:endParaRPr lang="sk-SK" dirty="0"/>
          </a:p>
          <a:p>
            <a:pPr marL="0" indent="0">
              <a:buNone/>
            </a:pPr>
            <a:r>
              <a:rPr lang="sk-SK" dirty="0"/>
              <a:t>“ Za oprávnené použitie Príspevku sa nepovažuje prevod finančných prostriedkov z Bankového účtu za účelom úhrady oprávnených nákladov Účelu na účet dodávateľa tovarov alebo služieb, ktorého člen štatutárneho orgánu, kontrolného orgánu alebo výkonného orgánu je členom štatutárneho orgánu, kontrolného orgánu alebo výkonného orgánu Prijímateľa alebo jeho člena</a:t>
            </a:r>
            <a:r>
              <a:rPr lang="sk-SK" b="1" dirty="0"/>
              <a:t>. Za oprávnené použitie Príspevku sa taktiež nepovažuje prevod finančných prostriedkov na účet osôb podnikajúcich na základe zákona č. 455/1991 Zb. o živnostenskom podnikaní v znení neskorších predpisov alebo osobitných zákonov v oblasti podnikania, ak sú takéto osoby členmi štatutárneho orgánu, kontrolného orgánu alebo výkonného orgánu Prijímateľa alebo jeho člena.</a:t>
            </a:r>
          </a:p>
          <a:p>
            <a:endParaRPr lang="sk-SK" dirty="0"/>
          </a:p>
          <a:p>
            <a:endParaRPr lang="sk-SK" dirty="0"/>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84900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normAutofit fontScale="92500" lnSpcReduction="20000"/>
          </a:bodyPr>
          <a:lstStyle/>
          <a:p>
            <a:pPr marL="0" indent="0">
              <a:buNone/>
            </a:pPr>
            <a:r>
              <a:rPr lang="sk-SK" sz="3200" b="1" dirty="0">
                <a:solidFill>
                  <a:srgbClr val="FF0000"/>
                </a:solidFill>
              </a:rPr>
              <a:t>§ 11 Podmienky na výkon funkcie kontrolóra</a:t>
            </a:r>
          </a:p>
          <a:p>
            <a:pPr marL="0" indent="0">
              <a:buNone/>
            </a:pPr>
            <a:endParaRPr lang="sk-SK" dirty="0"/>
          </a:p>
          <a:p>
            <a:pPr marL="0" indent="0">
              <a:buNone/>
            </a:pPr>
            <a:r>
              <a:rPr lang="sk-SK" dirty="0"/>
              <a:t>Za kontrolóra môže byť zvolená alebo inak ustanovená fyzická osoba, ktorá</a:t>
            </a:r>
          </a:p>
          <a:p>
            <a:pPr marL="0" indent="0">
              <a:buNone/>
            </a:pPr>
            <a:r>
              <a:rPr lang="sk-SK" dirty="0"/>
              <a:t>a) </a:t>
            </a:r>
            <a:r>
              <a:rPr lang="sk-SK" b="1" dirty="0"/>
              <a:t>má spôsobilosť </a:t>
            </a:r>
            <a:r>
              <a:rPr lang="sk-SK" dirty="0"/>
              <a:t>na právne úkony v plnom rozsahu,</a:t>
            </a:r>
          </a:p>
          <a:p>
            <a:pPr marL="0" indent="0">
              <a:buNone/>
            </a:pPr>
            <a:r>
              <a:rPr lang="sk-SK" dirty="0"/>
              <a:t>b) </a:t>
            </a:r>
            <a:r>
              <a:rPr lang="sk-SK" b="1" dirty="0"/>
              <a:t>je bezúhonná a</a:t>
            </a:r>
          </a:p>
          <a:p>
            <a:pPr marL="0" indent="0">
              <a:buNone/>
            </a:pPr>
            <a:r>
              <a:rPr lang="sk-SK" dirty="0"/>
              <a:t>c) spĺňa </a:t>
            </a:r>
            <a:r>
              <a:rPr lang="sk-SK" b="1" dirty="0"/>
              <a:t>kvalifikačné predpoklady.</a:t>
            </a:r>
          </a:p>
          <a:p>
            <a:pPr marL="0" indent="0">
              <a:buNone/>
            </a:pPr>
            <a:endParaRPr lang="sk-SK" dirty="0"/>
          </a:p>
          <a:p>
            <a:pPr marL="0" indent="0">
              <a:buNone/>
            </a:pPr>
            <a:r>
              <a:rPr lang="sk-SK" dirty="0"/>
              <a:t>Kvalifikačné predpoklady na výkon funkcie kontrolóra sú</a:t>
            </a:r>
          </a:p>
          <a:p>
            <a:pPr marL="0" indent="0">
              <a:buNone/>
            </a:pPr>
            <a:r>
              <a:rPr lang="sk-SK" dirty="0"/>
              <a:t>a) </a:t>
            </a:r>
            <a:r>
              <a:rPr lang="sk-SK" b="1" dirty="0"/>
              <a:t>štyri roky praxe </a:t>
            </a:r>
            <a:r>
              <a:rPr lang="sk-SK" dirty="0"/>
              <a:t>v organizovaní, riadení alebo v správe športu,</a:t>
            </a:r>
          </a:p>
          <a:p>
            <a:pPr marL="0" indent="0">
              <a:buNone/>
            </a:pPr>
            <a:r>
              <a:rPr lang="sk-SK" dirty="0"/>
              <a:t>b) </a:t>
            </a:r>
            <a:r>
              <a:rPr lang="sk-SK" b="1" dirty="0"/>
              <a:t>najmenej úplné stredné všeobecné </a:t>
            </a:r>
            <a:r>
              <a:rPr lang="sk-SK" dirty="0"/>
              <a:t>vzdelanie</a:t>
            </a:r>
            <a:r>
              <a:rPr lang="sk-SK" b="1" dirty="0"/>
              <a:t> </a:t>
            </a:r>
            <a:r>
              <a:rPr lang="sk-SK" b="1" dirty="0">
                <a:solidFill>
                  <a:schemeClr val="tx1">
                    <a:lumMod val="65000"/>
                  </a:schemeClr>
                </a:solidFill>
              </a:rPr>
              <a:t>alebo</a:t>
            </a:r>
            <a:r>
              <a:rPr lang="sk-SK" dirty="0"/>
              <a:t> </a:t>
            </a:r>
            <a:r>
              <a:rPr lang="sk-SK" b="1" dirty="0"/>
              <a:t>úplné stredné odborné </a:t>
            </a:r>
            <a:r>
              <a:rPr lang="sk-SK" dirty="0"/>
              <a:t>vzdelanie</a:t>
            </a:r>
            <a:r>
              <a:rPr lang="sk-SK" b="1" dirty="0">
                <a:solidFill>
                  <a:schemeClr val="tx1">
                    <a:lumMod val="65000"/>
                  </a:schemeClr>
                </a:solidFill>
              </a:rPr>
              <a:t> a </a:t>
            </a:r>
            <a:r>
              <a:rPr lang="sk-SK" dirty="0"/>
              <a:t>najmenej </a:t>
            </a:r>
            <a:r>
              <a:rPr lang="sk-SK" b="1" dirty="0"/>
              <a:t>dva roky praxe v organizovaní</a:t>
            </a:r>
            <a:r>
              <a:rPr lang="sk-SK" dirty="0"/>
              <a:t>, riadení alebo v správe športu,</a:t>
            </a:r>
          </a:p>
          <a:p>
            <a:pPr marL="0" indent="0">
              <a:buNone/>
            </a:pPr>
            <a:r>
              <a:rPr lang="sk-SK" dirty="0"/>
              <a:t>c) </a:t>
            </a:r>
            <a:r>
              <a:rPr lang="sk-SK" b="1" dirty="0"/>
              <a:t>najmenej vysokoškolské vzdelanie prvého stupňa </a:t>
            </a:r>
            <a:r>
              <a:rPr lang="sk-SK" dirty="0"/>
              <a:t>v študijnom </a:t>
            </a:r>
            <a:r>
              <a:rPr lang="sk-SK" b="1" dirty="0"/>
              <a:t>odbore</a:t>
            </a:r>
            <a:r>
              <a:rPr lang="sk-SK" dirty="0"/>
              <a:t> </a:t>
            </a:r>
            <a:r>
              <a:rPr lang="sk-SK" u="sng" dirty="0"/>
              <a:t>ekonómi</a:t>
            </a:r>
            <a:r>
              <a:rPr lang="sk-SK" dirty="0"/>
              <a:t>a, manažment alebo </a:t>
            </a:r>
            <a:r>
              <a:rPr lang="sk-SK" u="sng" dirty="0"/>
              <a:t>právo</a:t>
            </a:r>
            <a:r>
              <a:rPr lang="sk-SK" dirty="0"/>
              <a:t> alebo</a:t>
            </a:r>
          </a:p>
          <a:p>
            <a:pPr marL="0" indent="0">
              <a:buNone/>
            </a:pPr>
            <a:r>
              <a:rPr lang="sk-SK" dirty="0"/>
              <a:t>d)</a:t>
            </a:r>
            <a:r>
              <a:rPr lang="sk-SK" b="1" dirty="0"/>
              <a:t>najmenej vysokoškolské vzdelanie druhého stupňa </a:t>
            </a:r>
            <a:r>
              <a:rPr lang="sk-SK" u="sng" dirty="0"/>
              <a:t>v inom študijnom odbore </a:t>
            </a:r>
            <a:r>
              <a:rPr lang="sk-SK" dirty="0"/>
              <a:t>ako v písmene c) </a:t>
            </a:r>
            <a:r>
              <a:rPr lang="sk-SK" b="1" dirty="0"/>
              <a:t>a najmenej jeden rok praxe </a:t>
            </a:r>
            <a:r>
              <a:rPr lang="sk-SK" dirty="0"/>
              <a:t>v organizovaní, riadení alebo v správe športu.</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394241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dirty="0"/>
              <a:t>Vyššie </a:t>
            </a:r>
            <a:r>
              <a:rPr lang="sk-SK" b="1" dirty="0"/>
              <a:t>uvedené neplatí</a:t>
            </a:r>
            <a:r>
              <a:rPr lang="sk-SK" dirty="0"/>
              <a:t>, </a:t>
            </a:r>
            <a:r>
              <a:rPr lang="sk-SK" u="sng" dirty="0"/>
              <a:t>ak ide o prevod</a:t>
            </a:r>
            <a:r>
              <a:rPr lang="sk-SK" dirty="0"/>
              <a:t> finančných prostriedkov </a:t>
            </a:r>
            <a:r>
              <a:rPr lang="sk-SK" u="sng" dirty="0"/>
              <a:t>na účet dodávateľa</a:t>
            </a:r>
            <a:r>
              <a:rPr lang="sk-SK" dirty="0"/>
              <a:t> tovarov alebo služieb, </a:t>
            </a:r>
            <a:r>
              <a:rPr lang="sk-SK" u="sng" dirty="0"/>
              <a:t>v ktorom má Prijímateľ </a:t>
            </a:r>
            <a:r>
              <a:rPr lang="sk-SK" b="1" u="sng" dirty="0"/>
              <a:t>100%</a:t>
            </a:r>
            <a:r>
              <a:rPr lang="sk-SK" u="sng" dirty="0"/>
              <a:t> majetkovú účasť, </a:t>
            </a:r>
            <a:r>
              <a:rPr lang="sk-SK" b="1" u="sng" dirty="0"/>
              <a:t>a</a:t>
            </a:r>
            <a:r>
              <a:rPr lang="sk-SK" u="sng" dirty="0"/>
              <a:t> dodávateľ je Priamy realizátor, </a:t>
            </a:r>
            <a:r>
              <a:rPr lang="sk-SK" b="1" u="sng" dirty="0"/>
              <a:t>a</a:t>
            </a:r>
            <a:r>
              <a:rPr lang="sk-SK" u="sng" dirty="0"/>
              <a:t> súčasne</a:t>
            </a:r>
            <a:r>
              <a:rPr lang="sk-SK" dirty="0"/>
              <a:t>, ak výdavky na obstaranie tovarov alebo služieb boli v obvyklej cene na trhu, ako aj za cenu na trhu, za ktorú dodávateľ tovaru a služieb obvykle poskytuje obdobné plnenia v bežnom obchodnom styku s inými osobami. Ak takých informácií niet, je potrebné zohľadniť najpravdepodobnejšiu cenu výdavkov na obstaranie tovarov alebo služieb ku dňu plnenia v danom mieste a čase, ktorú by bolo možné dosiahnuť na trhu v podmienkach voľnej súťaže, pri poctivom predaji, pri konaní s primeranou opatrnosťou, zohľadnení všetkých dostupných informácií a s predpokladom, že cena nie je ovplyvnená neprimeranou pohnútkou.“</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675808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normAutofit fontScale="92500" lnSpcReduction="20000"/>
          </a:bodyPr>
          <a:lstStyle/>
          <a:p>
            <a:pPr marL="0" indent="0">
              <a:buNone/>
            </a:pPr>
            <a:r>
              <a:rPr lang="sk-SK" b="1" i="1" dirty="0"/>
              <a:t>Členom prijímateľa</a:t>
            </a:r>
            <a:r>
              <a:rPr lang="sk-SK" i="1" dirty="0"/>
              <a:t> v tomto prípade sa myslia právnické osoby, napr. športové kluby, ktoré majú štatutárne orgány, kontrolné orgány alebo výkonné orgány, a </a:t>
            </a:r>
            <a:r>
              <a:rPr lang="sk-SK" i="1" u="sng" dirty="0"/>
              <a:t>nie fyzické osoby</a:t>
            </a:r>
            <a:r>
              <a:rPr lang="sk-SK" i="1" dirty="0"/>
              <a:t>.</a:t>
            </a:r>
            <a:endParaRPr lang="sk-SK" dirty="0"/>
          </a:p>
          <a:p>
            <a:pPr marL="0" indent="0">
              <a:buNone/>
            </a:pPr>
            <a:r>
              <a:rPr lang="sk-SK" i="1" dirty="0"/>
              <a:t> </a:t>
            </a:r>
            <a:endParaRPr lang="sk-SK" dirty="0"/>
          </a:p>
          <a:p>
            <a:pPr marL="0" indent="0">
              <a:buNone/>
            </a:pPr>
            <a:r>
              <a:rPr lang="sk-SK" b="1" dirty="0"/>
              <a:t>Prevod finančných prostriedkov na účet </a:t>
            </a:r>
            <a:r>
              <a:rPr lang="sk-SK" b="1" u="sng" dirty="0"/>
              <a:t>osôb podnikajúcich na základe zákona o športe</a:t>
            </a:r>
            <a:r>
              <a:rPr lang="sk-SK" dirty="0"/>
              <a:t>, t. z. na účet </a:t>
            </a:r>
            <a:r>
              <a:rPr lang="sk-SK" b="1" u="sng" dirty="0"/>
              <a:t>športových odborníkov podľa § 6 ods. 1 písm. a) až d)</a:t>
            </a:r>
            <a:r>
              <a:rPr lang="sk-SK" b="1" dirty="0"/>
              <a:t> zákona o športe, </a:t>
            </a:r>
            <a:r>
              <a:rPr lang="sk-SK" b="1" u="sng" dirty="0"/>
              <a:t>ktorí vykonávajú činnosť športových odborníkov ako podnikanie podľa § 6 ods. 3 písm. a) zákona o športe, </a:t>
            </a:r>
            <a:r>
              <a:rPr lang="sk-SK" b="1" dirty="0"/>
              <a:t>je oprávnený aj v prípadoch, že uvedené osoby sú členmi štatutárneho orgánu, kontrolného orgánu alebo výkonného orgánu Prijímateľa alebo jeho člena</a:t>
            </a:r>
            <a:r>
              <a:rPr lang="sk-SK" dirty="0"/>
              <a:t>.</a:t>
            </a:r>
          </a:p>
          <a:p>
            <a:pPr marL="0" indent="0">
              <a:buNone/>
            </a:pPr>
            <a:r>
              <a:rPr lang="sk-SK" b="1" dirty="0">
                <a:solidFill>
                  <a:schemeClr val="accent6">
                    <a:lumMod val="75000"/>
                  </a:schemeClr>
                </a:solidFill>
              </a:rPr>
              <a:t>Výkon činnosti športového odborníka sa nepovažuje za podnikanie podľa zákona č. 455/1991 Zb. o živnostenskom podnikaní a teda nie je konfliktom záujmov.</a:t>
            </a:r>
          </a:p>
          <a:p>
            <a:pPr marL="0" indent="0">
              <a:buNone/>
            </a:pPr>
            <a:r>
              <a:rPr lang="sk-SK" b="1" dirty="0">
                <a:solidFill>
                  <a:schemeClr val="bg1"/>
                </a:solidFill>
              </a:rPr>
              <a:t>-----------------</a:t>
            </a:r>
          </a:p>
          <a:p>
            <a:pPr marL="0" indent="0">
              <a:buNone/>
            </a:pPr>
            <a:r>
              <a:rPr lang="sk-SK" sz="1800" b="1" dirty="0">
                <a:solidFill>
                  <a:schemeClr val="bg1"/>
                </a:solidFill>
              </a:rPr>
              <a:t>Pozn. : Uvedený výklad  je súčasťou  </a:t>
            </a:r>
            <a:r>
              <a:rPr lang="sk-SK" sz="1800" b="1" dirty="0">
                <a:solidFill>
                  <a:srgbClr val="7030A0"/>
                </a:solidFill>
              </a:rPr>
              <a:t>„</a:t>
            </a:r>
            <a:r>
              <a:rPr lang="sk-SK" sz="1800" b="1" dirty="0">
                <a:solidFill>
                  <a:schemeClr val="tx1">
                    <a:lumMod val="65000"/>
                  </a:schemeClr>
                </a:solidFill>
                <a:effectLst>
                  <a:outerShdw blurRad="38100" dist="38100" dir="2700000" algn="tl">
                    <a:srgbClr val="000000">
                      <a:alpha val="43137"/>
                    </a:srgbClr>
                  </a:outerShdw>
                </a:effectLst>
              </a:rPr>
              <a:t>Usmernenia  sekcie športu k hospodáreniu s rozpočtovými prostriedkami kapitoly na oblasť športu v roku 2022“ </a:t>
            </a:r>
            <a:r>
              <a:rPr lang="sk-SK" sz="1800" b="1" dirty="0">
                <a:solidFill>
                  <a:schemeClr val="bg1"/>
                </a:solidFill>
                <a:effectLst>
                  <a:outerShdw blurRad="38100" dist="38100" dir="2700000" algn="tl">
                    <a:srgbClr val="000000">
                      <a:alpha val="43137"/>
                    </a:srgbClr>
                  </a:outerShdw>
                </a:effectLst>
              </a:rPr>
              <a:t>, </a:t>
            </a:r>
            <a:r>
              <a:rPr lang="sk-SK" sz="1800" b="1" dirty="0">
                <a:solidFill>
                  <a:schemeClr val="bg1"/>
                </a:solidFill>
              </a:rPr>
              <a:t>ktoré je zverejnené na webovom sídle MŠVVaŠ SR – šport</a:t>
            </a:r>
            <a:endParaRPr lang="sk-SK" sz="1800" b="1" dirty="0">
              <a:solidFill>
                <a:srgbClr val="7030A0"/>
              </a:solidFill>
            </a:endParaRPr>
          </a:p>
          <a:p>
            <a:pPr marL="0" indent="0">
              <a:buNone/>
            </a:pPr>
            <a:r>
              <a:rPr lang="sk-SK" sz="1800" b="1" dirty="0">
                <a:solidFill>
                  <a:srgbClr val="0070C0"/>
                </a:solidFill>
                <a:hlinkClick r:id="rId2">
                  <a:extLst>
                    <a:ext uri="{A12FA001-AC4F-418D-AE19-62706E023703}">
                      <ahyp:hlinkClr xmlns:ahyp="http://schemas.microsoft.com/office/drawing/2018/hyperlinkcolor" val="tx"/>
                    </a:ext>
                  </a:extLst>
                </a:hlinkClick>
              </a:rPr>
              <a:t>https://www.minedu.sk/data/files/11120_usmernenie_k_zmluve_final_08032022.pdf</a:t>
            </a:r>
            <a:r>
              <a:rPr lang="sk-SK" sz="1800" b="1" dirty="0">
                <a:solidFill>
                  <a:srgbClr val="0070C0"/>
                </a:solidFill>
              </a:rPr>
              <a:t>  </a:t>
            </a:r>
          </a:p>
          <a:p>
            <a:pPr marL="0" indent="0">
              <a:buNone/>
            </a:pPr>
            <a:r>
              <a:rPr lang="sk-SK" sz="1800" b="1" dirty="0">
                <a:solidFill>
                  <a:schemeClr val="bg1"/>
                </a:solidFill>
              </a:rPr>
              <a:t>Zároveň sa tento „konflikt záujmov“ bude riešiť aj v dodatku k zmluve o poskytnutí príspevku uznanému športu v r. 2022.</a:t>
            </a:r>
            <a:endParaRPr lang="sk-SK" dirty="0">
              <a:solidFill>
                <a:srgbClr val="7030A0"/>
              </a:solidFill>
            </a:endParaRPr>
          </a:p>
          <a:p>
            <a:endParaRPr lang="sk-SK" dirty="0"/>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3"/>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2280817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pic>
        <p:nvPicPr>
          <p:cNvPr id="9" name="Zástupný objekt pre obsah 8">
            <a:extLst>
              <a:ext uri="{FF2B5EF4-FFF2-40B4-BE49-F238E27FC236}">
                <a16:creationId xmlns:a16="http://schemas.microsoft.com/office/drawing/2014/main" id="{A62206D0-84CC-4FB4-B260-78539D1A8C68}"/>
              </a:ext>
            </a:extLst>
          </p:cNvPr>
          <p:cNvPicPr>
            <a:picLocks noGrp="1" noChangeAspect="1"/>
          </p:cNvPicPr>
          <p:nvPr>
            <p:ph idx="1"/>
          </p:nvPr>
        </p:nvPicPr>
        <p:blipFill>
          <a:blip r:embed="rId3"/>
          <a:stretch>
            <a:fillRect/>
          </a:stretch>
        </p:blipFill>
        <p:spPr>
          <a:xfrm>
            <a:off x="606000" y="685800"/>
            <a:ext cx="9537744" cy="4642104"/>
          </a:xfrm>
          <a:prstGeom prst="rect">
            <a:avLst/>
          </a:prstGeom>
        </p:spPr>
      </p:pic>
    </p:spTree>
    <p:extLst>
      <p:ext uri="{BB962C8B-B14F-4D97-AF65-F5344CB8AC3E}">
        <p14:creationId xmlns:p14="http://schemas.microsoft.com/office/powerpoint/2010/main" val="1713900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ABCB2E4-0F3B-4DD2-AC30-02AA84DFFF2D}"/>
              </a:ext>
            </a:extLst>
          </p:cNvPr>
          <p:cNvSpPr>
            <a:spLocks noGrp="1"/>
          </p:cNvSpPr>
          <p:nvPr>
            <p:ph type="title"/>
          </p:nvPr>
        </p:nvSpPr>
        <p:spPr>
          <a:xfrm>
            <a:off x="684212" y="280417"/>
            <a:ext cx="10483660" cy="841248"/>
          </a:xfrm>
        </p:spPr>
        <p:txBody>
          <a:bodyPr>
            <a:normAutofit fontScale="90000"/>
          </a:bodyPr>
          <a:lstStyle/>
          <a:p>
            <a:br>
              <a:rPr lang="sk-SK" sz="1600" b="1" dirty="0"/>
            </a:br>
            <a:br>
              <a:rPr lang="sk-SK" sz="1600" b="1" dirty="0"/>
            </a:br>
            <a:br>
              <a:rPr lang="sk-SK" dirty="0">
                <a:solidFill>
                  <a:schemeClr val="accent1"/>
                </a:solidFill>
              </a:rPr>
            </a:br>
            <a:endParaRPr lang="sk-SK" dirty="0">
              <a:solidFill>
                <a:schemeClr val="accent1"/>
              </a:solidFill>
            </a:endParaRPr>
          </a:p>
        </p:txBody>
      </p:sp>
      <p:sp>
        <p:nvSpPr>
          <p:cNvPr id="5" name="Zástupný objekt pre obsah 4">
            <a:extLst>
              <a:ext uri="{FF2B5EF4-FFF2-40B4-BE49-F238E27FC236}">
                <a16:creationId xmlns:a16="http://schemas.microsoft.com/office/drawing/2014/main" id="{EDD8D3B1-9F2F-4152-88B9-CC5D9E62E7FA}"/>
              </a:ext>
            </a:extLst>
          </p:cNvPr>
          <p:cNvSpPr>
            <a:spLocks noGrp="1"/>
          </p:cNvSpPr>
          <p:nvPr>
            <p:ph idx="4294967295"/>
          </p:nvPr>
        </p:nvSpPr>
        <p:spPr>
          <a:xfrm>
            <a:off x="536448" y="441960"/>
            <a:ext cx="10005568" cy="5619750"/>
          </a:xfrm>
        </p:spPr>
        <p:txBody>
          <a:bodyPr>
            <a:normAutofit fontScale="25000" lnSpcReduction="20000"/>
          </a:bodyPr>
          <a:lstStyle/>
          <a:p>
            <a:pPr marL="0" indent="0">
              <a:lnSpc>
                <a:spcPct val="120000"/>
              </a:lnSpc>
              <a:buNone/>
            </a:pPr>
            <a:r>
              <a:rPr lang="sk-SK" sz="6400" dirty="0"/>
              <a:t>Ak sa na </a:t>
            </a:r>
            <a:r>
              <a:rPr lang="sk-SK" sz="6400" b="1" u="sng" dirty="0">
                <a:solidFill>
                  <a:srgbClr val="FF0000"/>
                </a:solidFill>
              </a:rPr>
              <a:t>výkon činnosti športového odborníka </a:t>
            </a:r>
            <a:r>
              <a:rPr lang="sk-SK" sz="6400" dirty="0"/>
              <a:t>vyžaduje odborná spôsobilosť, príslušná športová organizácia je podľa § 8 ods. 7 zákona č. 440/2015 Z. z. povinná zabezpečiť vykonávanie tejto športovej činnosti odborne spôsobilou osobou. </a:t>
            </a:r>
          </a:p>
          <a:p>
            <a:pPr>
              <a:buClrTx/>
              <a:buFont typeface="Wingdings" panose="05000000000000000000" pitchFamily="2" charset="2"/>
              <a:buChar char="Ø"/>
            </a:pPr>
            <a:r>
              <a:rPr lang="sk-SK" sz="6400" dirty="0"/>
              <a:t>§ 6 /3/ ZoŠ Športový odborník podľa odseku 1 písm a) až d)vykonáva činnosť športového odborníka ako</a:t>
            </a:r>
          </a:p>
          <a:p>
            <a:pPr>
              <a:buClrTx/>
              <a:buFont typeface="Wingdings" panose="05000000000000000000" pitchFamily="2" charset="2"/>
              <a:buChar char="Ø"/>
            </a:pPr>
            <a:r>
              <a:rPr lang="sk-SK" sz="6400" dirty="0"/>
              <a:t>Podnikanie</a:t>
            </a:r>
          </a:p>
          <a:p>
            <a:pPr>
              <a:buClrTx/>
              <a:buFont typeface="Wingdings" panose="05000000000000000000" pitchFamily="2" charset="2"/>
              <a:buChar char="Ø"/>
            </a:pPr>
            <a:r>
              <a:rPr lang="sk-SK" sz="6400" dirty="0"/>
              <a:t>Na základe zmluvy o výkone činnosti športového odborníka  (</a:t>
            </a:r>
            <a:r>
              <a:rPr lang="sk-SK" sz="6400" i="1" dirty="0">
                <a:solidFill>
                  <a:srgbClr val="002060"/>
                </a:solidFill>
              </a:rPr>
              <a:t>§ 49a  ZoŠ)</a:t>
            </a:r>
          </a:p>
          <a:p>
            <a:pPr>
              <a:buClrTx/>
              <a:buFont typeface="Wingdings" panose="05000000000000000000" pitchFamily="2" charset="2"/>
              <a:buChar char="Ø"/>
            </a:pPr>
            <a:r>
              <a:rPr lang="sk-SK" sz="6400" dirty="0"/>
              <a:t>Na základe pracovno- právneho vzťahu  alebo obdobného pracovného vzťahu</a:t>
            </a:r>
          </a:p>
          <a:p>
            <a:pPr>
              <a:buClrTx/>
              <a:buFont typeface="Wingdings" panose="05000000000000000000" pitchFamily="2" charset="2"/>
              <a:buChar char="Ø"/>
            </a:pPr>
            <a:r>
              <a:rPr lang="sk-SK" sz="6400" dirty="0"/>
              <a:t>Ako dobrovoľník</a:t>
            </a:r>
          </a:p>
          <a:p>
            <a:pPr>
              <a:buClrTx/>
              <a:buFont typeface="Wingdings" panose="05000000000000000000" pitchFamily="2" charset="2"/>
              <a:buChar char="Ø"/>
            </a:pPr>
            <a:endParaRPr lang="sk-SK" sz="4000" dirty="0"/>
          </a:p>
          <a:p>
            <a:pPr>
              <a:lnSpc>
                <a:spcPct val="120000"/>
              </a:lnSpc>
              <a:buClrTx/>
              <a:buFont typeface="Wingdings" panose="05000000000000000000" pitchFamily="2" charset="2"/>
              <a:buChar char="Ø"/>
            </a:pPr>
            <a:r>
              <a:rPr lang="sk-SK" sz="6400" dirty="0"/>
              <a:t>Od</a:t>
            </a:r>
            <a:r>
              <a:rPr lang="sk-SK" sz="6400" b="1" dirty="0"/>
              <a:t> 01. 01. 2020 je možné vykonať zápis oprávnenia </a:t>
            </a:r>
            <a:r>
              <a:rPr lang="sk-SK" sz="6400" b="1" dirty="0">
                <a:solidFill>
                  <a:srgbClr val="FF0000"/>
                </a:solidFill>
              </a:rPr>
              <a:t>na podnikanie</a:t>
            </a:r>
            <a:r>
              <a:rPr lang="sk-SK" sz="6400" b="1" dirty="0"/>
              <a:t>, pozastavenie podnikania, ukončenie podnikania len prostredníctvom okresného úradu</a:t>
            </a:r>
            <a:r>
              <a:rPr lang="sk-SK" sz="6400" dirty="0"/>
              <a:t>, ktorý plní úlohy integrovaného obslužného miesta (ďalej len "IOM"). IOM pri začiatku podnikania športového odborníka vydá športovému odborníkovi oprávnenie na podnikanie a </a:t>
            </a:r>
            <a:r>
              <a:rPr lang="sk-SK" sz="6400" u="sng" dirty="0"/>
              <a:t>pridelí mu IČO.</a:t>
            </a:r>
            <a:endParaRPr lang="sk-SK" sz="6400" dirty="0"/>
          </a:p>
          <a:p>
            <a:pPr>
              <a:buClrTx/>
              <a:buFont typeface="Wingdings" panose="05000000000000000000" pitchFamily="2" charset="2"/>
              <a:buChar char="Ø"/>
            </a:pPr>
            <a:r>
              <a:rPr lang="sk-SK" sz="6400" i="1" u="sng" dirty="0">
                <a:hlinkClick r:id="rId2"/>
              </a:rPr>
              <a:t>https://www.minedu.sk/cinnost-sportoveho-odbornika-ako-podnikanie/</a:t>
            </a:r>
            <a:r>
              <a:rPr lang="sk-SK" sz="6400" i="1" dirty="0"/>
              <a:t> </a:t>
            </a:r>
          </a:p>
          <a:p>
            <a:pPr>
              <a:buClrTx/>
              <a:buFont typeface="Wingdings" panose="05000000000000000000" pitchFamily="2" charset="2"/>
              <a:buChar char="Ø"/>
            </a:pPr>
            <a:endParaRPr lang="sk-SK" sz="4000" i="1" dirty="0"/>
          </a:p>
          <a:p>
            <a:pPr>
              <a:buClrTx/>
              <a:buFont typeface="Wingdings" panose="05000000000000000000" pitchFamily="2" charset="2"/>
              <a:buChar char="Ø"/>
            </a:pPr>
            <a:r>
              <a:rPr lang="sk-SK" sz="6400" b="1" dirty="0"/>
              <a:t>§ 95  odst. 1 ZoŠ </a:t>
            </a:r>
            <a:r>
              <a:rPr lang="sk-SK" sz="6400" dirty="0"/>
              <a:t>Športová organizácia </a:t>
            </a:r>
            <a:r>
              <a:rPr lang="sk-SK" sz="6400" dirty="0">
                <a:solidFill>
                  <a:srgbClr val="FF0000"/>
                </a:solidFill>
              </a:rPr>
              <a:t>sa dopustí správneho deliktu</a:t>
            </a:r>
            <a:r>
              <a:rPr lang="sk-SK" sz="6400" dirty="0"/>
              <a:t>, ak</a:t>
            </a:r>
          </a:p>
          <a:p>
            <a:pPr marL="0" indent="0">
              <a:buClrTx/>
              <a:buNone/>
            </a:pPr>
            <a:r>
              <a:rPr lang="sk-SK" sz="6400" dirty="0"/>
              <a:t>     b) </a:t>
            </a:r>
            <a:r>
              <a:rPr lang="sk-SK" sz="6400" dirty="0">
                <a:solidFill>
                  <a:srgbClr val="FF0000"/>
                </a:solidFill>
              </a:rPr>
              <a:t>nezabezpečí</a:t>
            </a:r>
            <a:r>
              <a:rPr lang="sk-SK" sz="6400" dirty="0">
                <a:solidFill>
                  <a:schemeClr val="tx1"/>
                </a:solidFill>
              </a:rPr>
              <a:t> </a:t>
            </a:r>
            <a:r>
              <a:rPr lang="sk-SK" sz="6400" dirty="0"/>
              <a:t>na výkon športovej činnosti, na ktorú sa vyžaduje odborná spôsobilosť, </a:t>
            </a:r>
          </a:p>
          <a:p>
            <a:pPr marL="0" indent="0">
              <a:buClrTx/>
              <a:buNone/>
            </a:pPr>
            <a:r>
              <a:rPr lang="sk-SK" sz="6400" dirty="0">
                <a:solidFill>
                  <a:schemeClr val="tx1"/>
                </a:solidFill>
              </a:rPr>
              <a:t>     </a:t>
            </a:r>
            <a:r>
              <a:rPr lang="sk-SK" sz="6400" dirty="0">
                <a:solidFill>
                  <a:srgbClr val="0070C0"/>
                </a:solidFill>
              </a:rPr>
              <a:t>odborne spôsobilého športového odborníka podľa </a:t>
            </a:r>
            <a:r>
              <a:rPr lang="sk-SK" sz="6400" i="1" dirty="0">
                <a:solidFill>
                  <a:srgbClr val="0070C0"/>
                </a:solidFill>
                <a:hlinkClick r:id="rId3" tooltip="Odkaz na predpis alebo ustanovenie">
                  <a:extLst>
                    <a:ext uri="{A12FA001-AC4F-418D-AE19-62706E023703}">
                      <ahyp:hlinkClr xmlns:ahyp="http://schemas.microsoft.com/office/drawing/2018/hyperlinkcolor" val="tx"/>
                    </a:ext>
                  </a:extLst>
                </a:hlinkClick>
              </a:rPr>
              <a:t>§ 8 ods. 7</a:t>
            </a:r>
            <a:endParaRPr lang="sk-SK" dirty="0">
              <a:solidFill>
                <a:srgbClr val="0070C0"/>
              </a:solidFill>
            </a:endParaRP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4"/>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816661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ABCB2E4-0F3B-4DD2-AC30-02AA84DFFF2D}"/>
              </a:ext>
            </a:extLst>
          </p:cNvPr>
          <p:cNvSpPr>
            <a:spLocks noGrp="1"/>
          </p:cNvSpPr>
          <p:nvPr>
            <p:ph type="title"/>
          </p:nvPr>
        </p:nvSpPr>
        <p:spPr>
          <a:xfrm>
            <a:off x="684212" y="280417"/>
            <a:ext cx="10483660" cy="841248"/>
          </a:xfrm>
        </p:spPr>
        <p:txBody>
          <a:bodyPr>
            <a:normAutofit fontScale="90000"/>
          </a:bodyPr>
          <a:lstStyle/>
          <a:p>
            <a:br>
              <a:rPr lang="sk-SK" sz="1600" b="1" dirty="0"/>
            </a:br>
            <a:br>
              <a:rPr lang="sk-SK" sz="1600" b="1" dirty="0"/>
            </a:br>
            <a:r>
              <a:rPr lang="sk-SK" sz="1800" b="1" dirty="0">
                <a:solidFill>
                  <a:schemeClr val="accent1"/>
                </a:solidFill>
              </a:rPr>
              <a:t>Úhrada faktúry za dodávku tovarov a služieb právnickej alebo fyzickej osobe podnikateľovi na základe zákona č. 455/1991 Zb. o živnostenskom podnikaní, alebo osobitných zákonov v oblasti podnikania.</a:t>
            </a:r>
            <a:br>
              <a:rPr lang="sk-SK" dirty="0">
                <a:solidFill>
                  <a:schemeClr val="accent1"/>
                </a:solidFill>
              </a:rPr>
            </a:br>
            <a:endParaRPr lang="sk-SK" dirty="0">
              <a:solidFill>
                <a:schemeClr val="accent1"/>
              </a:solidFill>
            </a:endParaRPr>
          </a:p>
        </p:txBody>
      </p:sp>
      <p:sp>
        <p:nvSpPr>
          <p:cNvPr id="5" name="Zástupný objekt pre obsah 4">
            <a:extLst>
              <a:ext uri="{FF2B5EF4-FFF2-40B4-BE49-F238E27FC236}">
                <a16:creationId xmlns:a16="http://schemas.microsoft.com/office/drawing/2014/main" id="{EDD8D3B1-9F2F-4152-88B9-CC5D9E62E7FA}"/>
              </a:ext>
            </a:extLst>
          </p:cNvPr>
          <p:cNvSpPr>
            <a:spLocks noGrp="1"/>
          </p:cNvSpPr>
          <p:nvPr>
            <p:ph idx="4294967295"/>
          </p:nvPr>
        </p:nvSpPr>
        <p:spPr>
          <a:xfrm>
            <a:off x="0" y="685800"/>
            <a:ext cx="9956800" cy="5619750"/>
          </a:xfrm>
        </p:spPr>
        <p:txBody>
          <a:bodyPr/>
          <a:lstStyle/>
          <a:p>
            <a:pPr marL="0" indent="0">
              <a:buNone/>
            </a:pPr>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pic>
        <p:nvPicPr>
          <p:cNvPr id="2" name="Obrázok 1">
            <a:extLst>
              <a:ext uri="{FF2B5EF4-FFF2-40B4-BE49-F238E27FC236}">
                <a16:creationId xmlns:a16="http://schemas.microsoft.com/office/drawing/2014/main" id="{63B9CE88-007E-4B20-AB38-7F879554E272}"/>
              </a:ext>
            </a:extLst>
          </p:cNvPr>
          <p:cNvPicPr>
            <a:picLocks noChangeAspect="1"/>
          </p:cNvPicPr>
          <p:nvPr/>
        </p:nvPicPr>
        <p:blipFill>
          <a:blip r:embed="rId3"/>
          <a:stretch>
            <a:fillRect/>
          </a:stretch>
        </p:blipFill>
        <p:spPr>
          <a:xfrm>
            <a:off x="684212" y="1005033"/>
            <a:ext cx="8998476" cy="4981284"/>
          </a:xfrm>
          <a:prstGeom prst="rect">
            <a:avLst/>
          </a:prstGeom>
        </p:spPr>
      </p:pic>
    </p:spTree>
    <p:extLst>
      <p:ext uri="{BB962C8B-B14F-4D97-AF65-F5344CB8AC3E}">
        <p14:creationId xmlns:p14="http://schemas.microsoft.com/office/powerpoint/2010/main" val="1004896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
        <p:nvSpPr>
          <p:cNvPr id="4" name="Zástupný objekt pre obsah 3">
            <a:extLst>
              <a:ext uri="{FF2B5EF4-FFF2-40B4-BE49-F238E27FC236}">
                <a16:creationId xmlns:a16="http://schemas.microsoft.com/office/drawing/2014/main" id="{E7C4DF1B-0348-4531-A4FB-55DB7766CCF6}"/>
              </a:ext>
            </a:extLst>
          </p:cNvPr>
          <p:cNvSpPr>
            <a:spLocks noGrp="1"/>
          </p:cNvSpPr>
          <p:nvPr>
            <p:ph idx="1"/>
          </p:nvPr>
        </p:nvSpPr>
        <p:spPr>
          <a:xfrm>
            <a:off x="684212" y="685800"/>
            <a:ext cx="8534400" cy="5349240"/>
          </a:xfrm>
        </p:spPr>
        <p:txBody>
          <a:bodyPr>
            <a:normAutofit/>
          </a:bodyPr>
          <a:lstStyle/>
          <a:p>
            <a:pPr marL="0" indent="0">
              <a:buNone/>
            </a:pPr>
            <a:r>
              <a:rPr lang="sk-SK" dirty="0"/>
              <a:t>V súlade so zákonom č. 343/2015 o verejnom obstarávaní sú športové organizácie obvykle buď verejným obstarávateľom podľa </a:t>
            </a:r>
          </a:p>
          <a:p>
            <a:pPr marL="0" indent="0">
              <a:buNone/>
            </a:pPr>
            <a:r>
              <a:rPr lang="sk-SK" dirty="0">
                <a:solidFill>
                  <a:srgbClr val="00B0F0"/>
                </a:solidFill>
              </a:rPr>
              <a:t>§ 7 ods. 1 písm. d)  </a:t>
            </a:r>
          </a:p>
          <a:p>
            <a:pPr marL="0" indent="0">
              <a:buNone/>
            </a:pPr>
            <a:r>
              <a:rPr lang="sk-SK" b="1" dirty="0"/>
              <a:t>alebo </a:t>
            </a:r>
          </a:p>
          <a:p>
            <a:pPr marL="0" indent="0">
              <a:buNone/>
            </a:pPr>
            <a:r>
              <a:rPr lang="sk-SK" b="1" dirty="0"/>
              <a:t>postupuje podľa § 8 </a:t>
            </a:r>
            <a:r>
              <a:rPr lang="sk-SK" dirty="0"/>
              <a:t>keďže im verejný obstarávateľ poskytuje viac ako 50 % finančných prostriedkov na obstaranie predmetu zákazky</a:t>
            </a:r>
          </a:p>
          <a:p>
            <a:pPr marL="0" indent="0">
              <a:buNone/>
            </a:pPr>
            <a:endParaRPr lang="sk-SK" dirty="0"/>
          </a:p>
          <a:p>
            <a:pPr marL="0" indent="0">
              <a:buNone/>
            </a:pPr>
            <a:r>
              <a:rPr lang="sk-SK" dirty="0"/>
              <a:t>-------------------------</a:t>
            </a:r>
          </a:p>
          <a:p>
            <a:pPr marL="0" indent="0">
              <a:buNone/>
            </a:pPr>
            <a:r>
              <a:rPr lang="sk-SK" sz="1400" i="1" dirty="0">
                <a:solidFill>
                  <a:schemeClr val="bg1"/>
                </a:solidFill>
              </a:rPr>
              <a:t>Od 31.3.2022 sa menia finančné limity ako aj termíny a spôsob predkladania súhrnných správ.</a:t>
            </a:r>
          </a:p>
          <a:p>
            <a:pPr marL="0" indent="0">
              <a:buNone/>
            </a:pPr>
            <a:r>
              <a:rPr lang="sk-SK" sz="1400" i="1" dirty="0">
                <a:solidFill>
                  <a:schemeClr val="bg1"/>
                </a:solidFill>
              </a:rPr>
              <a:t>Hlavná zmena § 1 /15/ Tento zákon sa nevzťahuje na zákazku, ktorej predpokladaná hodnota je nižšia ako </a:t>
            </a:r>
            <a:r>
              <a:rPr lang="sk-SK" sz="1400" b="1" i="1" dirty="0">
                <a:solidFill>
                  <a:schemeClr val="bg1"/>
                </a:solidFill>
              </a:rPr>
              <a:t>10 000 eur </a:t>
            </a:r>
            <a:r>
              <a:rPr lang="sk-SK" sz="1400" i="1" dirty="0">
                <a:solidFill>
                  <a:schemeClr val="bg1"/>
                </a:solidFill>
              </a:rPr>
              <a:t>v priebehu kalendárneho roka alebo počas platnosti zmluvy, ak sa zmluva uzatvára na dlhšie obdobie ako jeden kalendárny rok. </a:t>
            </a:r>
          </a:p>
          <a:p>
            <a:pPr marL="0" indent="0">
              <a:buNone/>
            </a:pPr>
            <a:r>
              <a:rPr lang="sk-SK" sz="1200" i="1" dirty="0">
                <a:solidFill>
                  <a:srgbClr val="0070C0"/>
                </a:solidFill>
                <a:hlinkClick r:id="rId3">
                  <a:extLst>
                    <a:ext uri="{A12FA001-AC4F-418D-AE19-62706E023703}">
                      <ahyp:hlinkClr xmlns:ahyp="http://schemas.microsoft.com/office/drawing/2018/hyperlinkcolor" val="tx"/>
                    </a:ext>
                  </a:extLst>
                </a:hlinkClick>
              </a:rPr>
              <a:t>https://www.slov-lex.sk/pravne-predpisy/SK/ZZ/2015/343/</a:t>
            </a:r>
            <a:endParaRPr lang="sk-SK" sz="1200" i="1" dirty="0">
              <a:solidFill>
                <a:srgbClr val="0070C0"/>
              </a:solidFill>
            </a:endParaRPr>
          </a:p>
        </p:txBody>
      </p:sp>
    </p:spTree>
    <p:extLst>
      <p:ext uri="{BB962C8B-B14F-4D97-AF65-F5344CB8AC3E}">
        <p14:creationId xmlns:p14="http://schemas.microsoft.com/office/powerpoint/2010/main" val="340132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jekt pre obsah 5">
            <a:extLst>
              <a:ext uri="{FF2B5EF4-FFF2-40B4-BE49-F238E27FC236}">
                <a16:creationId xmlns:a16="http://schemas.microsoft.com/office/drawing/2014/main" id="{62711FD3-AC02-40E0-B622-B8A1B2907CE0}"/>
              </a:ext>
            </a:extLst>
          </p:cNvPr>
          <p:cNvPicPr>
            <a:picLocks noGrp="1" noChangeAspect="1"/>
          </p:cNvPicPr>
          <p:nvPr>
            <p:ph idx="1"/>
          </p:nvPr>
        </p:nvPicPr>
        <p:blipFill>
          <a:blip r:embed="rId2"/>
          <a:stretch>
            <a:fillRect/>
          </a:stretch>
        </p:blipFill>
        <p:spPr>
          <a:xfrm>
            <a:off x="415637" y="170949"/>
            <a:ext cx="11374581" cy="6516102"/>
          </a:xfrm>
        </p:spPr>
      </p:pic>
    </p:spTree>
    <p:extLst>
      <p:ext uri="{BB962C8B-B14F-4D97-AF65-F5344CB8AC3E}">
        <p14:creationId xmlns:p14="http://schemas.microsoft.com/office/powerpoint/2010/main" val="16705273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dirty="0"/>
              <a:t>V čl. 8 zmluve o PUŠ sa zaväzujete postupovať pri použití príspevku podľa zákona č. 343/2015 o verejnom obstarávaní,</a:t>
            </a:r>
          </a:p>
          <a:p>
            <a:endParaRPr lang="sk-SK" dirty="0"/>
          </a:p>
          <a:p>
            <a:pPr marL="0" indent="0">
              <a:buNone/>
            </a:pPr>
            <a:r>
              <a:rPr lang="sk-SK" dirty="0"/>
              <a:t>kde je stanovené: § 117 /5/ verejný </a:t>
            </a:r>
            <a:r>
              <a:rPr lang="sk-SK" b="1" dirty="0"/>
              <a:t>obstarávateľ nesmie uzavrieť zmluvu </a:t>
            </a:r>
            <a:r>
              <a:rPr lang="sk-SK" dirty="0"/>
              <a:t>(ale chápe sa aj objednávku... )  </a:t>
            </a:r>
            <a:r>
              <a:rPr lang="sk-SK" b="1" dirty="0"/>
              <a:t>s uchádzačom, ktorý nespĺňa podmienky účasti </a:t>
            </a:r>
            <a:r>
              <a:rPr lang="sk-SK" dirty="0"/>
              <a:t>podľa § 32 ods. 1 písm. e) a f)  </a:t>
            </a:r>
          </a:p>
          <a:p>
            <a:pPr marL="0" indent="0">
              <a:buNone/>
            </a:pPr>
            <a:r>
              <a:rPr lang="sk-SK" dirty="0"/>
              <a:t>pr. </a:t>
            </a:r>
            <a:r>
              <a:rPr lang="sk-SK" b="1" u="sng" dirty="0"/>
              <a:t>ak nemá oprávnenie na dodávku tovarov a služieb</a:t>
            </a:r>
            <a:endParaRPr lang="sk-SK" b="1" dirty="0"/>
          </a:p>
          <a:p>
            <a:endParaRPr lang="sk-SK" dirty="0"/>
          </a:p>
          <a:p>
            <a:pPr marL="0" indent="0">
              <a:buNone/>
            </a:pPr>
            <a:r>
              <a:rPr lang="sk-SK" dirty="0">
                <a:solidFill>
                  <a:schemeClr val="accent6">
                    <a:lumMod val="75000"/>
                  </a:schemeClr>
                </a:solidFill>
              </a:rPr>
              <a:t>Aktuálnu metodiku zadávania zákaziek nájdete :</a:t>
            </a:r>
            <a:r>
              <a:rPr lang="sk-SK" dirty="0"/>
              <a:t> </a:t>
            </a:r>
          </a:p>
          <a:p>
            <a:pPr marL="0" indent="0">
              <a:buNone/>
            </a:pPr>
            <a:r>
              <a:rPr lang="sk-SK" u="sng" dirty="0"/>
              <a:t>https://www.uvo.gov.sk/metodikavzdelavanie/velka-novela-zakon-c-3952021-z-z/infografiky-k-najdolezitejsim-zmenam-novely-zvo-6ee.html</a:t>
            </a:r>
            <a:endParaRPr lang="sk-SK" dirty="0">
              <a:solidFill>
                <a:srgbClr val="00B0F0"/>
              </a:solidFill>
            </a:endParaRP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734593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7" name="Nadpis 6">
            <a:extLst>
              <a:ext uri="{FF2B5EF4-FFF2-40B4-BE49-F238E27FC236}">
                <a16:creationId xmlns:a16="http://schemas.microsoft.com/office/drawing/2014/main" id="{98921FF9-88D4-47E3-80CC-AD50899F1755}"/>
              </a:ext>
            </a:extLst>
          </p:cNvPr>
          <p:cNvSpPr>
            <a:spLocks noGrp="1"/>
          </p:cNvSpPr>
          <p:nvPr>
            <p:ph type="title"/>
          </p:nvPr>
        </p:nvSpPr>
        <p:spPr>
          <a:xfrm>
            <a:off x="586676" y="393193"/>
            <a:ext cx="8534400" cy="1143000"/>
          </a:xfrm>
        </p:spPr>
        <p:txBody>
          <a:bodyPr>
            <a:normAutofit/>
          </a:bodyPr>
          <a:lstStyle/>
          <a:p>
            <a:r>
              <a:rPr lang="sk-SK" dirty="0">
                <a:solidFill>
                  <a:srgbClr val="0070C0"/>
                </a:solidFill>
              </a:rPr>
              <a:t>Právny rámec obsahu účtovných dokladov</a:t>
            </a:r>
          </a:p>
        </p:txBody>
      </p:sp>
      <p:sp>
        <p:nvSpPr>
          <p:cNvPr id="4" name="Zástupný objekt pre obsah 3">
            <a:extLst>
              <a:ext uri="{FF2B5EF4-FFF2-40B4-BE49-F238E27FC236}">
                <a16:creationId xmlns:a16="http://schemas.microsoft.com/office/drawing/2014/main" id="{27F6F322-A5B6-43C3-AF59-393806F9723A}"/>
              </a:ext>
            </a:extLst>
          </p:cNvPr>
          <p:cNvSpPr>
            <a:spLocks noGrp="1"/>
          </p:cNvSpPr>
          <p:nvPr>
            <p:ph type="body" idx="1"/>
          </p:nvPr>
        </p:nvSpPr>
        <p:spPr>
          <a:xfrm>
            <a:off x="684211" y="1719072"/>
            <a:ext cx="8535990" cy="4274309"/>
          </a:xfrm>
        </p:spPr>
        <p:txBody>
          <a:bodyPr>
            <a:normAutofit fontScale="92500" lnSpcReduction="20000"/>
          </a:bodyPr>
          <a:lstStyle/>
          <a:p>
            <a:pPr marL="342900" indent="-342900">
              <a:buClrTx/>
              <a:buFont typeface="Wingdings" panose="05000000000000000000" pitchFamily="2" charset="2"/>
              <a:buChar char="Ø"/>
            </a:pPr>
            <a:r>
              <a:rPr lang="sk-SK" dirty="0"/>
              <a:t>Zákon č. 431/2002 Z.z. o účtovníctve v § 10 definuje obsah účtovného dokladu</a:t>
            </a:r>
          </a:p>
          <a:p>
            <a:pPr marL="342900" indent="-342900">
              <a:buClrTx/>
              <a:buFont typeface="Wingdings" panose="05000000000000000000" pitchFamily="2" charset="2"/>
              <a:buChar char="Ø"/>
            </a:pPr>
            <a:endParaRPr lang="sk-SK" dirty="0"/>
          </a:p>
          <a:p>
            <a:pPr marL="342900" indent="-342900">
              <a:buClrTx/>
              <a:buFont typeface="Wingdings" panose="05000000000000000000" pitchFamily="2" charset="2"/>
              <a:buChar char="Ø"/>
            </a:pPr>
            <a:r>
              <a:rPr lang="sk-SK" dirty="0"/>
              <a:t>Zákon č. 513/1991 Zb. Obchodný zákonník v § 3a definuje náležitosti faktúry</a:t>
            </a:r>
          </a:p>
          <a:p>
            <a:pPr marL="342900" indent="-342900">
              <a:buClrTx/>
              <a:buFont typeface="Wingdings" panose="05000000000000000000" pitchFamily="2" charset="2"/>
              <a:buChar char="Ø"/>
            </a:pPr>
            <a:endParaRPr lang="sk-SK" dirty="0"/>
          </a:p>
          <a:p>
            <a:pPr marL="342900" indent="-342900">
              <a:buClrTx/>
              <a:buFont typeface="Wingdings" panose="05000000000000000000" pitchFamily="2" charset="2"/>
              <a:buChar char="Ø"/>
            </a:pPr>
            <a:r>
              <a:rPr lang="sk-SK" dirty="0"/>
              <a:t>Zákon č. 222/2004 Z.z. o DPH definuje v § 74 obsah faktúry</a:t>
            </a:r>
          </a:p>
          <a:p>
            <a:pPr marL="342900" indent="-342900">
              <a:buClrTx/>
              <a:buFont typeface="Wingdings" panose="05000000000000000000" pitchFamily="2" charset="2"/>
              <a:buChar char="Ø"/>
            </a:pPr>
            <a:endParaRPr lang="sk-SK" dirty="0"/>
          </a:p>
          <a:p>
            <a:pPr marL="342900" indent="-342900">
              <a:buClrTx/>
              <a:buFont typeface="Wingdings" panose="05000000000000000000" pitchFamily="2" charset="2"/>
              <a:buChar char="Ø"/>
            </a:pPr>
            <a:r>
              <a:rPr lang="sk-SK" dirty="0"/>
              <a:t>Zákon č. 289/2008 Z.z. o používaní elektronickej registračnej pokladnice v § 8 ods. 7 definuje náležitosti  pokladničného dokladu z e-kasy</a:t>
            </a:r>
            <a:br>
              <a:rPr lang="sk-SK" dirty="0"/>
            </a:br>
            <a:br>
              <a:rPr lang="sk-SK" dirty="0"/>
            </a:br>
            <a:endParaRPr lang="sk-SK" dirty="0"/>
          </a:p>
          <a:p>
            <a:endParaRPr lang="sk-SK" dirty="0"/>
          </a:p>
        </p:txBody>
      </p:sp>
    </p:spTree>
    <p:extLst>
      <p:ext uri="{BB962C8B-B14F-4D97-AF65-F5344CB8AC3E}">
        <p14:creationId xmlns:p14="http://schemas.microsoft.com/office/powerpoint/2010/main" val="1291131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4" name="Zástupný objekt pre obsah 3">
            <a:extLst>
              <a:ext uri="{FF2B5EF4-FFF2-40B4-BE49-F238E27FC236}">
                <a16:creationId xmlns:a16="http://schemas.microsoft.com/office/drawing/2014/main" id="{27F6F322-A5B6-43C3-AF59-393806F9723A}"/>
              </a:ext>
            </a:extLst>
          </p:cNvPr>
          <p:cNvSpPr>
            <a:spLocks noGrp="1"/>
          </p:cNvSpPr>
          <p:nvPr>
            <p:ph idx="1"/>
          </p:nvPr>
        </p:nvSpPr>
        <p:spPr>
          <a:xfrm>
            <a:off x="684212" y="685800"/>
            <a:ext cx="8534400" cy="5215128"/>
          </a:xfrm>
        </p:spPr>
        <p:txBody>
          <a:bodyPr>
            <a:normAutofit fontScale="92500" lnSpcReduction="10000"/>
          </a:bodyPr>
          <a:lstStyle/>
          <a:p>
            <a:pPr marL="0" indent="0">
              <a:buNone/>
            </a:pPr>
            <a:r>
              <a:rPr lang="sk-SK" sz="2600" b="1" dirty="0"/>
              <a:t>Zákon o účtovníctve § 10  Účtovný doklad</a:t>
            </a:r>
          </a:p>
          <a:p>
            <a:pPr marL="0" indent="0">
              <a:buNone/>
            </a:pPr>
            <a:endParaRPr lang="sk-SK" b="1" dirty="0"/>
          </a:p>
          <a:p>
            <a:pPr marL="0" indent="0">
              <a:buNone/>
            </a:pPr>
            <a:r>
              <a:rPr lang="sk-SK" dirty="0"/>
              <a:t>(1) Účtovný doklad je preukázateľný účtovný záznam, ktorý musí 	obsahovať</a:t>
            </a:r>
          </a:p>
          <a:p>
            <a:pPr marL="0" indent="0">
              <a:buNone/>
            </a:pPr>
            <a:r>
              <a:rPr lang="sk-SK" dirty="0"/>
              <a:t>	a) slovné a číselné označenie účtovného dokladu,</a:t>
            </a:r>
          </a:p>
          <a:p>
            <a:pPr marL="0" indent="0">
              <a:buNone/>
            </a:pPr>
            <a:r>
              <a:rPr lang="sk-SK" dirty="0"/>
              <a:t>	b) </a:t>
            </a:r>
            <a:r>
              <a:rPr lang="sk-SK" b="1" dirty="0">
                <a:solidFill>
                  <a:schemeClr val="accent1"/>
                </a:solidFill>
              </a:rPr>
              <a:t>obsah účtovného prípadu </a:t>
            </a:r>
            <a:r>
              <a:rPr lang="sk-SK" dirty="0"/>
              <a:t>a označenie jeho účastníkov,</a:t>
            </a:r>
          </a:p>
          <a:p>
            <a:pPr marL="0" indent="0">
              <a:buNone/>
            </a:pPr>
            <a:r>
              <a:rPr lang="sk-SK" dirty="0"/>
              <a:t>	c) </a:t>
            </a:r>
            <a:r>
              <a:rPr lang="sk-SK" b="1" dirty="0">
                <a:solidFill>
                  <a:schemeClr val="accent1"/>
                </a:solidFill>
              </a:rPr>
              <a:t>peňažnú sumu alebo údaj o </a:t>
            </a:r>
            <a:r>
              <a:rPr lang="sk-SK" b="1" dirty="0">
                <a:solidFill>
                  <a:srgbClr val="FF0000"/>
                </a:solidFill>
              </a:rPr>
              <a:t>cene za mernú jednotku </a:t>
            </a:r>
            <a:r>
              <a:rPr lang="sk-SK" dirty="0"/>
              <a:t>a </a:t>
            </a:r>
          </a:p>
          <a:p>
            <a:pPr marL="0" indent="0">
              <a:buNone/>
            </a:pPr>
            <a:r>
              <a:rPr lang="sk-SK" b="1" dirty="0">
                <a:solidFill>
                  <a:srgbClr val="0070C0"/>
                </a:solidFill>
              </a:rPr>
              <a:t>     	     vyjadrenie množstva,</a:t>
            </a:r>
          </a:p>
          <a:p>
            <a:pPr marL="0" indent="0">
              <a:buNone/>
            </a:pPr>
            <a:r>
              <a:rPr lang="sk-SK" dirty="0"/>
              <a:t>	d) dátum vyhotovenia účtovného dokladu,</a:t>
            </a:r>
          </a:p>
          <a:p>
            <a:pPr marL="0" indent="0">
              <a:buNone/>
            </a:pPr>
            <a:r>
              <a:rPr lang="sk-SK" dirty="0"/>
              <a:t>	e) dátum uskutočnenia účtovného prípadu, ak nie je zhodný s 	     	     dátumom vyhotovenia,</a:t>
            </a:r>
          </a:p>
          <a:p>
            <a:pPr marL="0" indent="0">
              <a:lnSpc>
                <a:spcPct val="110000"/>
              </a:lnSpc>
              <a:spcBef>
                <a:spcPts val="0"/>
              </a:spcBef>
              <a:buNone/>
            </a:pPr>
            <a:r>
              <a:rPr lang="sk-SK" dirty="0"/>
              <a:t>	f) podpisový záznam osoby zodpovednej za účtovný prípad v 		   	    účtovnej jednotke, ak overenie účtovného prípadu nie je 	  	      	    zabezpečené podľa  </a:t>
            </a:r>
            <a:r>
              <a:rPr lang="sk-SK" b="1" i="1" dirty="0">
                <a:hlinkClick r:id="rId3" tooltip="Odkaz na predpis alebo ustanovenie"/>
              </a:rPr>
              <a:t>§ 32 ods. 3 písm. b)</a:t>
            </a:r>
            <a:r>
              <a:rPr lang="sk-SK" dirty="0"/>
              <a:t> alebo </a:t>
            </a:r>
            <a:r>
              <a:rPr lang="sk-SK" b="1" i="1" dirty="0">
                <a:hlinkClick r:id="rId4" tooltip="Odkaz na predpis alebo ustanovenie"/>
              </a:rPr>
              <a:t>písm. c)</a:t>
            </a:r>
            <a:r>
              <a:rPr lang="sk-SK" dirty="0"/>
              <a:t>.</a:t>
            </a:r>
          </a:p>
        </p:txBody>
      </p:sp>
    </p:spTree>
    <p:extLst>
      <p:ext uri="{BB962C8B-B14F-4D97-AF65-F5344CB8AC3E}">
        <p14:creationId xmlns:p14="http://schemas.microsoft.com/office/powerpoint/2010/main" val="3403799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sz="3200" b="1" dirty="0">
                <a:solidFill>
                  <a:srgbClr val="FF0000"/>
                </a:solidFill>
              </a:rPr>
              <a:t>Kontrolór NŠZ a NŠO</a:t>
            </a:r>
          </a:p>
          <a:p>
            <a:pPr marL="0" indent="0">
              <a:buNone/>
            </a:pPr>
            <a:endParaRPr lang="sk-SK" dirty="0"/>
          </a:p>
          <a:p>
            <a:pPr marL="0" indent="0">
              <a:buNone/>
            </a:pPr>
            <a:r>
              <a:rPr lang="sk-SK" dirty="0"/>
              <a:t>Na výkon funkcie kontrolóra národného športového zväzu a kontrolóra národnej športovej organizácie sa </a:t>
            </a:r>
            <a:r>
              <a:rPr lang="sk-SK" b="1" dirty="0"/>
              <a:t>okrem splnenia podmienok </a:t>
            </a:r>
            <a:r>
              <a:rPr lang="sk-SK" dirty="0"/>
              <a:t>podľa odseku 2 § 11 ZoŠ vyžaduje aj </a:t>
            </a:r>
            <a:r>
              <a:rPr lang="sk-SK" b="1" dirty="0"/>
              <a:t>odborná spôsobilosť </a:t>
            </a:r>
            <a:r>
              <a:rPr lang="sk-SK" dirty="0"/>
              <a:t>preukázaná </a:t>
            </a:r>
            <a:r>
              <a:rPr lang="sk-SK" dirty="0">
                <a:solidFill>
                  <a:srgbClr val="FF0000"/>
                </a:solidFill>
              </a:rPr>
              <a:t>úspešným absolvovaním skúšky formou písomného odborného </a:t>
            </a:r>
            <a:r>
              <a:rPr lang="sk-SK" b="1" dirty="0">
                <a:solidFill>
                  <a:srgbClr val="FF0000"/>
                </a:solidFill>
              </a:rPr>
              <a:t>testu</a:t>
            </a:r>
            <a:r>
              <a:rPr lang="sk-SK" dirty="0">
                <a:solidFill>
                  <a:srgbClr val="FF0000"/>
                </a:solidFill>
              </a:rPr>
              <a:t> </a:t>
            </a:r>
            <a:r>
              <a:rPr lang="sk-SK" dirty="0"/>
              <a:t>zameraného na oblasti týkajúce sa riadenia a správy športovej organizácie. </a:t>
            </a:r>
          </a:p>
          <a:p>
            <a:pPr marL="0" indent="0">
              <a:buNone/>
            </a:pPr>
            <a:r>
              <a:rPr lang="sk-SK" dirty="0"/>
              <a:t>Vykonanie skúšky kontrolóra zabezpečuje hlavný kontrolór športu. Skúška sa musí vykonať </a:t>
            </a:r>
            <a:r>
              <a:rPr lang="sk-SK" b="1" dirty="0"/>
              <a:t>do </a:t>
            </a:r>
            <a:r>
              <a:rPr lang="sk-SK" sz="2800" b="1" dirty="0"/>
              <a:t>3</a:t>
            </a:r>
            <a:r>
              <a:rPr lang="sk-SK" b="1" dirty="0"/>
              <a:t> mesiacov od ustanovenia kontrolóra do funkcie</a:t>
            </a:r>
            <a:r>
              <a:rPr lang="sk-SK" dirty="0"/>
              <a:t>; </a:t>
            </a:r>
          </a:p>
          <a:p>
            <a:pPr marL="0" indent="0">
              <a:buNone/>
            </a:pPr>
            <a:r>
              <a:rPr lang="sk-SK" b="1" dirty="0">
                <a:solidFill>
                  <a:srgbClr val="00B050"/>
                </a:solidFill>
              </a:rPr>
              <a:t>to neplatí, ak </a:t>
            </a:r>
            <a:r>
              <a:rPr lang="sk-SK" dirty="0"/>
              <a:t>je kontrolór </a:t>
            </a:r>
            <a:r>
              <a:rPr lang="sk-SK" dirty="0">
                <a:solidFill>
                  <a:srgbClr val="00B050"/>
                </a:solidFill>
              </a:rPr>
              <a:t>opätovne zvolený </a:t>
            </a:r>
            <a:r>
              <a:rPr lang="sk-SK" dirty="0"/>
              <a:t>alebo inak ustanovený na ďalšie funkčné obdobie. </a:t>
            </a:r>
          </a:p>
          <a:p>
            <a:pPr marL="0" indent="0">
              <a:buNone/>
            </a:pPr>
            <a:r>
              <a:rPr lang="sk-SK" dirty="0"/>
              <a:t>Odbornú spôsobilosť úspešným absolvovaním skúšky kontrolór preukazuje </a:t>
            </a:r>
            <a:r>
              <a:rPr lang="sk-SK" b="1" dirty="0">
                <a:solidFill>
                  <a:srgbClr val="FF0000"/>
                </a:solidFill>
              </a:rPr>
              <a:t>každé </a:t>
            </a:r>
            <a:r>
              <a:rPr lang="sk-SK" sz="2800" b="1" dirty="0">
                <a:solidFill>
                  <a:srgbClr val="FF0000"/>
                </a:solidFill>
              </a:rPr>
              <a:t>4</a:t>
            </a:r>
            <a:r>
              <a:rPr lang="sk-SK" b="1" dirty="0">
                <a:solidFill>
                  <a:srgbClr val="FF0000"/>
                </a:solidFill>
              </a:rPr>
              <a:t> roky </a:t>
            </a:r>
            <a:r>
              <a:rPr lang="sk-SK" dirty="0"/>
              <a:t>odo dňa vykonania skúšky.</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8102550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4" name="Zástupný objekt pre obsah 3">
            <a:extLst>
              <a:ext uri="{FF2B5EF4-FFF2-40B4-BE49-F238E27FC236}">
                <a16:creationId xmlns:a16="http://schemas.microsoft.com/office/drawing/2014/main" id="{27F6F322-A5B6-43C3-AF59-393806F9723A}"/>
              </a:ext>
            </a:extLst>
          </p:cNvPr>
          <p:cNvSpPr>
            <a:spLocks noGrp="1"/>
          </p:cNvSpPr>
          <p:nvPr>
            <p:ph idx="1"/>
          </p:nvPr>
        </p:nvSpPr>
        <p:spPr>
          <a:xfrm>
            <a:off x="672020" y="697992"/>
            <a:ext cx="8534400" cy="5215128"/>
          </a:xfrm>
        </p:spPr>
        <p:txBody>
          <a:bodyPr/>
          <a:lstStyle/>
          <a:p>
            <a:pPr marL="0" indent="0">
              <a:buNone/>
            </a:pPr>
            <a:r>
              <a:rPr lang="sk-SK" sz="2400" b="1" dirty="0"/>
              <a:t>Článok 2 ods. 1 Zmluvy o PUŠ</a:t>
            </a:r>
            <a:endParaRPr lang="sk-SK" dirty="0"/>
          </a:p>
          <a:p>
            <a:pPr>
              <a:buClrTx/>
            </a:pPr>
            <a:r>
              <a:rPr lang="sk-SK" dirty="0"/>
              <a:t>Poskytovateľ poskytne v priebehu roka 2022 Prijímateľovi Príspevok bezhotovostne na bankový účet, vedený v banke na území Slovenskej republiky, uvedený v záhlaví tejto Zmluvy, ktorého majiteľom je Prijímateľ, a ktorý bol zriadený Prijímateľom </a:t>
            </a:r>
            <a:r>
              <a:rPr lang="sk-SK" b="1" dirty="0">
                <a:solidFill>
                  <a:srgbClr val="FF0000"/>
                </a:solidFill>
              </a:rPr>
              <a:t>výhradne na príjem a používanie verejných prostriedkov </a:t>
            </a:r>
            <a:r>
              <a:rPr lang="sk-SK" dirty="0">
                <a:solidFill>
                  <a:srgbClr val="0070C0"/>
                </a:solidFill>
              </a:rPr>
              <a:t>(</a:t>
            </a:r>
            <a:r>
              <a:rPr lang="sk-SK" dirty="0"/>
              <a:t>ďalej len „bankový účet“). O poukázaní každej splátky Príspevku1 Poskytovateľ zašle Prijímateľovi písomné oznámenie (ďalej len „Avízo") na adresu Prijímateľa uvedenú v záhlaví tejto Zmluvy. </a:t>
            </a:r>
          </a:p>
        </p:txBody>
      </p:sp>
    </p:spTree>
    <p:extLst>
      <p:ext uri="{BB962C8B-B14F-4D97-AF65-F5344CB8AC3E}">
        <p14:creationId xmlns:p14="http://schemas.microsoft.com/office/powerpoint/2010/main" val="4402636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4" name="Zástupný objekt pre obsah 3">
            <a:extLst>
              <a:ext uri="{FF2B5EF4-FFF2-40B4-BE49-F238E27FC236}">
                <a16:creationId xmlns:a16="http://schemas.microsoft.com/office/drawing/2014/main" id="{27F6F322-A5B6-43C3-AF59-393806F9723A}"/>
              </a:ext>
            </a:extLst>
          </p:cNvPr>
          <p:cNvSpPr>
            <a:spLocks noGrp="1"/>
          </p:cNvSpPr>
          <p:nvPr>
            <p:ph idx="1"/>
          </p:nvPr>
        </p:nvSpPr>
        <p:spPr>
          <a:xfrm>
            <a:off x="684212" y="685800"/>
            <a:ext cx="8534400" cy="5215128"/>
          </a:xfrm>
        </p:spPr>
        <p:txBody>
          <a:bodyPr>
            <a:normAutofit/>
          </a:bodyPr>
          <a:lstStyle/>
          <a:p>
            <a:pPr marL="0" indent="0">
              <a:buNone/>
            </a:pPr>
            <a:r>
              <a:rPr lang="sk-SK" b="1" dirty="0"/>
              <a:t>Podľa čl. 5 ods. 2 Zmluvy o PUŠ  sa za výdavky na oprávnené náklady považujú: </a:t>
            </a:r>
          </a:p>
          <a:p>
            <a:pPr marL="0" indent="0">
              <a:buNone/>
            </a:pPr>
            <a:endParaRPr lang="sk-SK" b="1" dirty="0"/>
          </a:p>
          <a:p>
            <a:pPr>
              <a:buClrTx/>
            </a:pPr>
            <a:r>
              <a:rPr lang="sk-SK" dirty="0"/>
              <a:t>úhrady </a:t>
            </a:r>
            <a:r>
              <a:rPr lang="sk-SK" b="1" dirty="0"/>
              <a:t>oprávnených nákladov </a:t>
            </a:r>
            <a:r>
              <a:rPr lang="sk-SK" dirty="0"/>
              <a:t>špecifikované v Prílohe č. 1</a:t>
            </a:r>
          </a:p>
          <a:p>
            <a:pPr>
              <a:buClrTx/>
            </a:pPr>
            <a:r>
              <a:rPr lang="sk-SK" dirty="0"/>
              <a:t>výdavky </a:t>
            </a:r>
            <a:r>
              <a:rPr lang="sk-SK" b="1" dirty="0">
                <a:solidFill>
                  <a:srgbClr val="FF0000"/>
                </a:solidFill>
              </a:rPr>
              <a:t>preukázateľne</a:t>
            </a:r>
            <a:r>
              <a:rPr lang="sk-SK" dirty="0">
                <a:solidFill>
                  <a:srgbClr val="FF0000"/>
                </a:solidFill>
              </a:rPr>
              <a:t> </a:t>
            </a:r>
            <a:r>
              <a:rPr lang="sk-SK" dirty="0"/>
              <a:t>viazané na Účel a zároveň nevyhnutne potrebné na jeho uskutočnenie</a:t>
            </a:r>
          </a:p>
          <a:p>
            <a:pPr>
              <a:buClrTx/>
            </a:pPr>
            <a:r>
              <a:rPr lang="sk-SK" dirty="0"/>
              <a:t>výdavky </a:t>
            </a:r>
            <a:r>
              <a:rPr lang="sk-SK" b="1" dirty="0">
                <a:solidFill>
                  <a:srgbClr val="0070C0"/>
                </a:solidFill>
              </a:rPr>
              <a:t>hospodárne</a:t>
            </a:r>
            <a:r>
              <a:rPr lang="sk-SK" dirty="0"/>
              <a:t> vynaložené na príslušný Účel </a:t>
            </a:r>
            <a:r>
              <a:rPr lang="sk-SK" b="1" dirty="0">
                <a:solidFill>
                  <a:srgbClr val="0070C0"/>
                </a:solidFill>
              </a:rPr>
              <a:t>v správnom čase, vo vhodnom množstve, kvalite a za najlepšiu cenu</a:t>
            </a:r>
            <a:r>
              <a:rPr lang="sk-SK" dirty="0"/>
              <a:t>.</a:t>
            </a:r>
          </a:p>
          <a:p>
            <a:endParaRPr lang="sk-SK" dirty="0">
              <a:solidFill>
                <a:schemeClr val="bg1"/>
              </a:solidFill>
            </a:endParaRPr>
          </a:p>
          <a:p>
            <a:pPr marL="0" indent="0">
              <a:buNone/>
            </a:pPr>
            <a:r>
              <a:rPr lang="sk-SK" dirty="0">
                <a:solidFill>
                  <a:schemeClr val="bg1"/>
                </a:solidFill>
              </a:rPr>
              <a:t>-----------------</a:t>
            </a:r>
            <a:endParaRPr lang="sk-SK" dirty="0"/>
          </a:p>
          <a:p>
            <a:pPr marL="0" indent="0">
              <a:buNone/>
            </a:pPr>
            <a:r>
              <a:rPr lang="sk-SK" sz="1400" dirty="0">
                <a:solidFill>
                  <a:schemeClr val="bg1"/>
                </a:solidFill>
              </a:rPr>
              <a:t>Nezabúdajte na dodacie listy, preberacie protokoly, súpis služieb, výkaz poskytnutých prác....  </a:t>
            </a:r>
          </a:p>
          <a:p>
            <a:pPr marL="0" indent="0">
              <a:buNone/>
            </a:pPr>
            <a:r>
              <a:rPr lang="sk-SK" sz="1400" dirty="0">
                <a:solidFill>
                  <a:schemeClr val="bg1"/>
                </a:solidFill>
              </a:rPr>
              <a:t>Musíte vedieť preukázať, že dodávka tovarov a služieb sa uskutočnila a v akom rozsahu, množstve, čase... Nezabúdajte na jednotkové ceny. </a:t>
            </a:r>
          </a:p>
        </p:txBody>
      </p:sp>
    </p:spTree>
    <p:extLst>
      <p:ext uri="{BB962C8B-B14F-4D97-AF65-F5344CB8AC3E}">
        <p14:creationId xmlns:p14="http://schemas.microsoft.com/office/powerpoint/2010/main" val="26389905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4" name="Zástupný objekt pre obsah 3">
            <a:extLst>
              <a:ext uri="{FF2B5EF4-FFF2-40B4-BE49-F238E27FC236}">
                <a16:creationId xmlns:a16="http://schemas.microsoft.com/office/drawing/2014/main" id="{27F6F322-A5B6-43C3-AF59-393806F9723A}"/>
              </a:ext>
            </a:extLst>
          </p:cNvPr>
          <p:cNvSpPr>
            <a:spLocks noGrp="1"/>
          </p:cNvSpPr>
          <p:nvPr>
            <p:ph idx="1"/>
          </p:nvPr>
        </p:nvSpPr>
        <p:spPr>
          <a:xfrm>
            <a:off x="684212" y="685800"/>
            <a:ext cx="8534400" cy="5215128"/>
          </a:xfrm>
        </p:spPr>
        <p:txBody>
          <a:bodyPr>
            <a:normAutofit lnSpcReduction="10000"/>
          </a:bodyPr>
          <a:lstStyle/>
          <a:p>
            <a:pPr marL="0" indent="0">
              <a:buNone/>
            </a:pPr>
            <a:r>
              <a:rPr lang="sk-SK" sz="2800" b="1" dirty="0"/>
              <a:t>Článok 5 ods. 3 Zmluvy o PUŠ pre r. 2022</a:t>
            </a:r>
          </a:p>
          <a:p>
            <a:pPr>
              <a:buClrTx/>
            </a:pPr>
            <a:r>
              <a:rPr lang="sk-SK" sz="2400" dirty="0"/>
              <a:t>Za </a:t>
            </a:r>
            <a:r>
              <a:rPr lang="sk-SK" sz="2400" u="sng" dirty="0"/>
              <a:t>oprávnené použitie </a:t>
            </a:r>
            <a:r>
              <a:rPr lang="sk-SK" sz="2400" dirty="0"/>
              <a:t>Príspevku sa považuje prevod finančných prostriedkov za účelom </a:t>
            </a:r>
            <a:r>
              <a:rPr lang="sk-SK" sz="2400" u="sng" dirty="0"/>
              <a:t>úhrady</a:t>
            </a:r>
            <a:r>
              <a:rPr lang="sk-SK" sz="2400" dirty="0"/>
              <a:t> oprávnených nákladov Účelu </a:t>
            </a:r>
            <a:r>
              <a:rPr lang="sk-SK" sz="2400" b="1" dirty="0">
                <a:solidFill>
                  <a:srgbClr val="FF0000"/>
                </a:solidFill>
              </a:rPr>
              <a:t>z bankového účtu</a:t>
            </a:r>
            <a:r>
              <a:rPr lang="sk-SK" sz="2400" b="1" dirty="0">
                <a:solidFill>
                  <a:schemeClr val="tx1"/>
                </a:solidFill>
              </a:rPr>
              <a:t> </a:t>
            </a:r>
            <a:r>
              <a:rPr lang="sk-SK" sz="2400" dirty="0"/>
              <a:t>Prijímateľa uvedené v záhlaví Zmluvy</a:t>
            </a:r>
          </a:p>
          <a:p>
            <a:pPr marL="0" indent="0">
              <a:buClrTx/>
              <a:buNone/>
            </a:pPr>
            <a:r>
              <a:rPr lang="sk-SK" sz="2400" dirty="0"/>
              <a:t>	</a:t>
            </a:r>
            <a:r>
              <a:rPr lang="sk-SK" dirty="0"/>
              <a:t>a) na účet dodávateľa tovaru alebo služby, </a:t>
            </a:r>
          </a:p>
          <a:p>
            <a:pPr marL="0" indent="0">
              <a:buNone/>
            </a:pPr>
            <a:r>
              <a:rPr lang="sk-SK" dirty="0"/>
              <a:t>	b) na iný účet Prijímateľa, najviac však v sume určenej v tejto 	Zmluve a najviac v sume takto </a:t>
            </a:r>
            <a:r>
              <a:rPr lang="sk-SK" u="sng" dirty="0"/>
              <a:t>použitých </a:t>
            </a:r>
            <a:r>
              <a:rPr lang="sk-SK" dirty="0"/>
              <a:t>vlastných finančných 	prostriedkov na Účel z tohto iného účtu Prijímateľa, </a:t>
            </a:r>
          </a:p>
          <a:p>
            <a:pPr marL="457200" lvl="1" indent="0">
              <a:buNone/>
            </a:pPr>
            <a:r>
              <a:rPr lang="sk-SK" dirty="0"/>
              <a:t>c) na účet Priameho realizátora, ak z vlastných finančných prostriedkov uhradil výdavok na Účel, najviac však v sume určenej v tejto Zmluve a najviac v sume takto </a:t>
            </a:r>
            <a:r>
              <a:rPr lang="sk-SK" u="sng" dirty="0"/>
              <a:t>použitých</a:t>
            </a:r>
            <a:r>
              <a:rPr lang="sk-SK" dirty="0"/>
              <a:t> vlastných finančných prostriedkov; ...	  </a:t>
            </a:r>
          </a:p>
          <a:p>
            <a:pPr marL="457200" lvl="1" indent="0">
              <a:buNone/>
            </a:pPr>
            <a:r>
              <a:rPr lang="sk-SK" b="1" dirty="0"/>
              <a:t>d) </a:t>
            </a:r>
            <a:r>
              <a:rPr lang="sk-SK" dirty="0"/>
              <a:t>na účet svojho člena (PO, FO) v súlade s čl. 4 ods. 1 na úhradu oprávnených nákladov na športovú činnosť </a:t>
            </a:r>
            <a:r>
              <a:rPr lang="sk-SK" sz="2400" dirty="0"/>
              <a:t>....</a:t>
            </a:r>
            <a:endParaRPr lang="sk-SK" dirty="0"/>
          </a:p>
        </p:txBody>
      </p:sp>
    </p:spTree>
    <p:extLst>
      <p:ext uri="{BB962C8B-B14F-4D97-AF65-F5344CB8AC3E}">
        <p14:creationId xmlns:p14="http://schemas.microsoft.com/office/powerpoint/2010/main" val="13551958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2"/>
          <a:stretch>
            <a:fillRect/>
          </a:stretch>
        </p:blipFill>
        <p:spPr>
          <a:xfrm>
            <a:off x="9553902" y="5763732"/>
            <a:ext cx="2347163" cy="816935"/>
          </a:xfrm>
          <a:prstGeom prst="rect">
            <a:avLst/>
          </a:prstGeom>
        </p:spPr>
      </p:pic>
      <p:sp>
        <p:nvSpPr>
          <p:cNvPr id="4" name="Zástupný objekt pre obsah 3">
            <a:extLst>
              <a:ext uri="{FF2B5EF4-FFF2-40B4-BE49-F238E27FC236}">
                <a16:creationId xmlns:a16="http://schemas.microsoft.com/office/drawing/2014/main" id="{27F6F322-A5B6-43C3-AF59-393806F9723A}"/>
              </a:ext>
            </a:extLst>
          </p:cNvPr>
          <p:cNvSpPr>
            <a:spLocks noGrp="1"/>
          </p:cNvSpPr>
          <p:nvPr>
            <p:ph idx="1"/>
          </p:nvPr>
        </p:nvSpPr>
        <p:spPr>
          <a:xfrm>
            <a:off x="684212" y="685800"/>
            <a:ext cx="8534400" cy="5215128"/>
          </a:xfrm>
        </p:spPr>
        <p:txBody>
          <a:bodyPr>
            <a:normAutofit lnSpcReduction="10000"/>
          </a:bodyPr>
          <a:lstStyle/>
          <a:p>
            <a:pPr marL="0" indent="0">
              <a:buNone/>
            </a:pPr>
            <a:r>
              <a:rPr lang="sk-SK" sz="2400" b="1" dirty="0"/>
              <a:t>Článok 5 ods. 4 Zmluvy o PUŠ</a:t>
            </a:r>
          </a:p>
          <a:p>
            <a:pPr marL="0" indent="0">
              <a:buNone/>
            </a:pPr>
            <a:endParaRPr lang="sk-SK" sz="1100" b="1" dirty="0"/>
          </a:p>
          <a:p>
            <a:pPr marL="0" indent="0">
              <a:buNone/>
            </a:pPr>
            <a:r>
              <a:rPr lang="sk-SK" sz="2400" dirty="0"/>
              <a:t>Za oprávnené použitie Príspevku sa považuje aj </a:t>
            </a:r>
            <a:r>
              <a:rPr lang="sk-SK" sz="2400" b="1" dirty="0">
                <a:solidFill>
                  <a:srgbClr val="FF0000"/>
                </a:solidFill>
              </a:rPr>
              <a:t>hotovostná operácia </a:t>
            </a:r>
            <a:r>
              <a:rPr lang="sk-SK" sz="2400" dirty="0"/>
              <a:t>vykonaná</a:t>
            </a:r>
            <a:r>
              <a:rPr lang="sk-SK" sz="2400" b="1" dirty="0"/>
              <a:t> </a:t>
            </a:r>
            <a:r>
              <a:rPr lang="sk-SK" sz="2400" b="1" dirty="0">
                <a:solidFill>
                  <a:schemeClr val="bg1"/>
                </a:solidFill>
              </a:rPr>
              <a:t>v nevyhnutnom a </a:t>
            </a:r>
            <a:r>
              <a:rPr lang="sk-SK" sz="2400" b="1" dirty="0">
                <a:solidFill>
                  <a:srgbClr val="00B0F0"/>
                </a:solidFill>
              </a:rPr>
              <a:t>odôvodnenom rozsahu </a:t>
            </a:r>
            <a:r>
              <a:rPr lang="sk-SK" sz="2400" dirty="0"/>
              <a:t>za účelom úhrady oprávnených nákladov Účelu v rozsahu podľa osobitného zákona,    </a:t>
            </a:r>
            <a:r>
              <a:rPr lang="sk-SK" sz="2400" b="1" dirty="0"/>
              <a:t>ak nie je možné </a:t>
            </a:r>
            <a:r>
              <a:rPr lang="sk-SK" sz="2400" dirty="0"/>
              <a:t>postupovať podľa odseku 3 tohto článku </a:t>
            </a:r>
            <a:r>
              <a:rPr lang="sk-SK" sz="1600" dirty="0"/>
              <a:t>( </a:t>
            </a:r>
            <a:r>
              <a:rPr lang="sk-SK" sz="1600" i="1" dirty="0"/>
              <a:t>ktorý</a:t>
            </a:r>
            <a:r>
              <a:rPr lang="sk-SK" sz="1600" dirty="0"/>
              <a:t> </a:t>
            </a:r>
            <a:r>
              <a:rPr lang="sk-SK" sz="1600" i="1" dirty="0"/>
              <a:t>pojednáva o prevodoch z bankového účtu</a:t>
            </a:r>
            <a:r>
              <a:rPr lang="sk-SK" sz="1600" dirty="0"/>
              <a:t>)</a:t>
            </a:r>
          </a:p>
          <a:p>
            <a:pPr marL="0" indent="0">
              <a:buNone/>
            </a:pPr>
            <a:r>
              <a:rPr lang="sk-SK" sz="1700" dirty="0"/>
              <a:t>-------------</a:t>
            </a:r>
          </a:p>
          <a:p>
            <a:pPr marL="0" indent="0">
              <a:spcBef>
                <a:spcPts val="0"/>
              </a:spcBef>
              <a:buNone/>
            </a:pPr>
            <a:r>
              <a:rPr lang="sk-SK" sz="1700" dirty="0">
                <a:solidFill>
                  <a:schemeClr val="bg1"/>
                </a:solidFill>
              </a:rPr>
              <a:t>§ 4 ods. 1 zákona č. 394/2012 Z.z. o obmedzení platieb v hotovosti  </a:t>
            </a:r>
          </a:p>
          <a:p>
            <a:pPr marL="0" indent="0">
              <a:spcBef>
                <a:spcPts val="0"/>
              </a:spcBef>
              <a:buNone/>
            </a:pPr>
            <a:r>
              <a:rPr lang="sk-SK" sz="1700" dirty="0">
                <a:solidFill>
                  <a:schemeClr val="bg1"/>
                </a:solidFill>
              </a:rPr>
              <a:t>Zakazuje sa platba v hotovosti, ktorej hodnota prevyšuje 5 000 eur...</a:t>
            </a:r>
          </a:p>
          <a:p>
            <a:pPr marL="0" indent="0">
              <a:spcBef>
                <a:spcPts val="0"/>
              </a:spcBef>
              <a:buNone/>
            </a:pPr>
            <a:r>
              <a:rPr lang="sk-SK" sz="1700" dirty="0">
                <a:solidFill>
                  <a:schemeClr val="bg1"/>
                </a:solidFill>
              </a:rPr>
              <a:t>--------------</a:t>
            </a:r>
          </a:p>
          <a:p>
            <a:pPr marL="0" indent="0">
              <a:spcBef>
                <a:spcPts val="0"/>
              </a:spcBef>
              <a:buNone/>
            </a:pPr>
            <a:r>
              <a:rPr lang="sk-SK" sz="1700" dirty="0">
                <a:solidFill>
                  <a:schemeClr val="bg1"/>
                </a:solidFill>
              </a:rPr>
              <a:t>Pozn.: Vo všeobecnosti sa tento výklad vzťahuje  okrem zmluvy PUŠ aj na všetky ostatné zmluvy  o poskytnutí finančných prostriedkov  uzatvorené v roku 2022 podľa zákona o športe.  </a:t>
            </a:r>
          </a:p>
        </p:txBody>
      </p:sp>
    </p:spTree>
    <p:extLst>
      <p:ext uri="{BB962C8B-B14F-4D97-AF65-F5344CB8AC3E}">
        <p14:creationId xmlns:p14="http://schemas.microsoft.com/office/powerpoint/2010/main" val="30017479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jekt pre obsah 6">
            <a:extLst>
              <a:ext uri="{FF2B5EF4-FFF2-40B4-BE49-F238E27FC236}">
                <a16:creationId xmlns:a16="http://schemas.microsoft.com/office/drawing/2014/main" id="{2A0A1EF7-F779-471C-A9A6-5CD3E34BFC61}"/>
              </a:ext>
            </a:extLst>
          </p:cNvPr>
          <p:cNvPicPr>
            <a:picLocks noGrp="1" noChangeAspect="1"/>
          </p:cNvPicPr>
          <p:nvPr>
            <p:ph idx="1"/>
          </p:nvPr>
        </p:nvPicPr>
        <p:blipFill>
          <a:blip r:embed="rId2"/>
          <a:stretch>
            <a:fillRect/>
          </a:stretch>
        </p:blipFill>
        <p:spPr>
          <a:xfrm>
            <a:off x="0" y="97536"/>
            <a:ext cx="12192000" cy="8058954"/>
          </a:xfrm>
          <a:prstGeom prst="rect">
            <a:avLst/>
          </a:prstGeom>
        </p:spPr>
      </p:pic>
      <p:sp>
        <p:nvSpPr>
          <p:cNvPr id="3" name="Nadpis 2">
            <a:extLst>
              <a:ext uri="{FF2B5EF4-FFF2-40B4-BE49-F238E27FC236}">
                <a16:creationId xmlns:a16="http://schemas.microsoft.com/office/drawing/2014/main" id="{15F9A486-3DCB-4E3C-88F3-30494C195466}"/>
              </a:ext>
            </a:extLst>
          </p:cNvPr>
          <p:cNvSpPr>
            <a:spLocks noGrp="1"/>
          </p:cNvSpPr>
          <p:nvPr>
            <p:ph type="title"/>
          </p:nvPr>
        </p:nvSpPr>
        <p:spPr>
          <a:xfrm>
            <a:off x="1019502" y="4681728"/>
            <a:ext cx="8534400" cy="1682496"/>
          </a:xfrm>
        </p:spPr>
        <p:txBody>
          <a:bodyPr>
            <a:normAutofit fontScale="90000"/>
          </a:bodyPr>
          <a:lstStyle/>
          <a:p>
            <a:pPr algn="ctr">
              <a:lnSpc>
                <a:spcPct val="150000"/>
              </a:lnSpc>
            </a:pPr>
            <a:br>
              <a:rPr lang="sk-SK" dirty="0">
                <a:solidFill>
                  <a:schemeClr val="bg1"/>
                </a:solidFill>
              </a:rPr>
            </a:br>
            <a:br>
              <a:rPr lang="sk-SK" dirty="0">
                <a:solidFill>
                  <a:schemeClr val="bg1"/>
                </a:solidFill>
              </a:rPr>
            </a:br>
            <a:r>
              <a:rPr lang="sk-SK" dirty="0">
                <a:solidFill>
                  <a:schemeClr val="bg1"/>
                </a:solidFill>
              </a:rPr>
              <a:t>Ing. Mariana Dvorščíková</a:t>
            </a:r>
            <a:br>
              <a:rPr lang="sk-SK" dirty="0">
                <a:solidFill>
                  <a:schemeClr val="bg1"/>
                </a:solidFill>
              </a:rPr>
            </a:br>
            <a:r>
              <a:rPr lang="sk-SK" dirty="0">
                <a:solidFill>
                  <a:schemeClr val="bg1"/>
                </a:solidFill>
              </a:rPr>
              <a:t>Hlavný kontrolór športu</a:t>
            </a:r>
            <a:br>
              <a:rPr lang="sk-SK" b="1" dirty="0">
                <a:solidFill>
                  <a:schemeClr val="bg1"/>
                </a:solidFill>
              </a:rPr>
            </a:br>
            <a:r>
              <a:rPr lang="sk-SK" sz="2400" dirty="0">
                <a:solidFill>
                  <a:schemeClr val="bg1"/>
                </a:solidFill>
              </a:rPr>
              <a:t>V Bratislave, 30. 11. 2022</a:t>
            </a:r>
            <a:br>
              <a:rPr lang="sk-SK" sz="2400" dirty="0">
                <a:solidFill>
                  <a:schemeClr val="bg1"/>
                </a:solidFill>
              </a:rPr>
            </a:br>
            <a:endParaRPr lang="sk-SK" dirty="0">
              <a:solidFill>
                <a:schemeClr val="bg1"/>
              </a:solidFill>
            </a:endParaRPr>
          </a:p>
        </p:txBody>
      </p:sp>
      <p:pic>
        <p:nvPicPr>
          <p:cNvPr id="5" name="Obrázok 4">
            <a:extLst>
              <a:ext uri="{FF2B5EF4-FFF2-40B4-BE49-F238E27FC236}">
                <a16:creationId xmlns:a16="http://schemas.microsoft.com/office/drawing/2014/main" id="{52DDA782-EB04-49ED-B949-9F2C8B538724}"/>
              </a:ext>
            </a:extLst>
          </p:cNvPr>
          <p:cNvPicPr>
            <a:picLocks noChangeAspect="1"/>
          </p:cNvPicPr>
          <p:nvPr/>
        </p:nvPicPr>
        <p:blipFill>
          <a:blip r:embed="rId3"/>
          <a:stretch>
            <a:fillRect/>
          </a:stretch>
        </p:blipFill>
        <p:spPr>
          <a:xfrm>
            <a:off x="9399822" y="6041065"/>
            <a:ext cx="2347163" cy="816935"/>
          </a:xfrm>
          <a:prstGeom prst="rect">
            <a:avLst/>
          </a:prstGeom>
        </p:spPr>
      </p:pic>
    </p:spTree>
    <p:extLst>
      <p:ext uri="{BB962C8B-B14F-4D97-AF65-F5344CB8AC3E}">
        <p14:creationId xmlns:p14="http://schemas.microsoft.com/office/powerpoint/2010/main" val="395046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normAutofit/>
          </a:bodyPr>
          <a:lstStyle/>
          <a:p>
            <a:pPr marL="0" indent="0">
              <a:buNone/>
            </a:pPr>
            <a:r>
              <a:rPr lang="sk-SK" sz="3200" b="1" dirty="0">
                <a:solidFill>
                  <a:srgbClr val="FF0000"/>
                </a:solidFill>
              </a:rPr>
              <a:t>Konflikt záujmov kontrolóra   § 11 a § 20</a:t>
            </a:r>
          </a:p>
          <a:p>
            <a:pPr marL="0" indent="0">
              <a:buNone/>
            </a:pPr>
            <a:endParaRPr lang="sk-SK" dirty="0"/>
          </a:p>
          <a:p>
            <a:pPr marL="0" indent="0">
              <a:buNone/>
            </a:pPr>
            <a:r>
              <a:rPr lang="sk-SK" b="1" dirty="0"/>
              <a:t>ŠO</a:t>
            </a:r>
            <a:r>
              <a:rPr lang="sk-SK" dirty="0"/>
              <a:t>: </a:t>
            </a:r>
            <a:r>
              <a:rPr lang="sk-SK" b="1" dirty="0"/>
              <a:t>funkcia</a:t>
            </a:r>
            <a:r>
              <a:rPr lang="sk-SK" dirty="0"/>
              <a:t> kontrolóra </a:t>
            </a:r>
            <a:r>
              <a:rPr lang="sk-SK" b="1" dirty="0"/>
              <a:t>je nezlučiteľná s výkonom </a:t>
            </a:r>
            <a:r>
              <a:rPr lang="sk-SK" dirty="0"/>
              <a:t>funkcie člena najvyššieho orgánu, štatutárneho orgánu, výkonného orgánu, disciplinárneho orgánu, orgánu na riešenie sporov a licenčného orgánu športovej organizácie, v ktorej vykonáva funkciu kontrolóra.</a:t>
            </a:r>
          </a:p>
          <a:p>
            <a:pPr marL="0" indent="0">
              <a:buNone/>
            </a:pPr>
            <a:r>
              <a:rPr lang="sk-SK" b="1" dirty="0"/>
              <a:t>Národný športový zväz </a:t>
            </a:r>
            <a:r>
              <a:rPr lang="sk-SK" dirty="0"/>
              <a:t>upravuje konflikt záujmov tak, aby bola zabezpečená </a:t>
            </a:r>
            <a:r>
              <a:rPr lang="sk-SK" b="1" dirty="0"/>
              <a:t>nezlučiteľnosť výkonu funkcie </a:t>
            </a:r>
            <a:r>
              <a:rPr lang="sk-SK" dirty="0"/>
              <a:t>v</a:t>
            </a:r>
          </a:p>
          <a:p>
            <a:pPr marL="0" indent="0">
              <a:buNone/>
            </a:pPr>
            <a:r>
              <a:rPr lang="sk-SK" dirty="0"/>
              <a:t>a) kontrolnom orgáne </a:t>
            </a:r>
            <a:r>
              <a:rPr lang="sk-SK" b="1" dirty="0">
                <a:solidFill>
                  <a:srgbClr val="FF0000"/>
                </a:solidFill>
              </a:rPr>
              <a:t>s výkonom funkcie vo </a:t>
            </a:r>
            <a:r>
              <a:rPr lang="sk-SK" dirty="0"/>
              <a:t>výkonnom orgáne, disciplinárnom orgáne, orgáne na riešenie sporov alebo v licenčnom orgáne,</a:t>
            </a:r>
          </a:p>
          <a:p>
            <a:pPr marL="0" indent="0">
              <a:buNone/>
            </a:pPr>
            <a:r>
              <a:rPr lang="sk-SK" dirty="0"/>
              <a:t>b)štatutárnom orgáne, kontrolnom orgáne alebo vo výkonnom orgáne národného športového zväzu alebo jeho člena </a:t>
            </a:r>
            <a:r>
              <a:rPr lang="sk-SK" b="1" dirty="0"/>
              <a:t>s výkonom funkcie v štatutárnom orgáne, kontrolnom orgáne alebo vo výkonnom orgáne </a:t>
            </a:r>
            <a:r>
              <a:rPr lang="sk-SK" b="1" dirty="0">
                <a:solidFill>
                  <a:srgbClr val="00B050"/>
                </a:solidFill>
              </a:rPr>
              <a:t>dodávateľa</a:t>
            </a:r>
            <a:r>
              <a:rPr lang="sk-SK" b="1" dirty="0">
                <a:solidFill>
                  <a:srgbClr val="FF0000"/>
                </a:solidFill>
              </a:rPr>
              <a:t> </a:t>
            </a:r>
            <a:r>
              <a:rPr lang="sk-SK" b="1" dirty="0">
                <a:solidFill>
                  <a:srgbClr val="00B050"/>
                </a:solidFill>
              </a:rPr>
              <a:t>tovarov alebo služieb </a:t>
            </a:r>
            <a:r>
              <a:rPr lang="sk-SK" b="1" dirty="0"/>
              <a:t>pre </a:t>
            </a:r>
            <a:r>
              <a:rPr lang="sk-SK" dirty="0"/>
              <a:t>národný športový zväz alebo jeho člena.</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741322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normAutofit/>
          </a:bodyPr>
          <a:lstStyle/>
          <a:p>
            <a:pPr marL="0" indent="0">
              <a:buNone/>
            </a:pPr>
            <a:r>
              <a:rPr lang="sk-SK" sz="3200" b="1" dirty="0">
                <a:solidFill>
                  <a:srgbClr val="FF0000"/>
                </a:solidFill>
              </a:rPr>
              <a:t>§ 60 Hlavný kontrolór športu</a:t>
            </a:r>
          </a:p>
          <a:p>
            <a:pPr marL="0" indent="0">
              <a:buNone/>
            </a:pPr>
            <a:br>
              <a:rPr lang="sk-SK" dirty="0"/>
            </a:br>
            <a:r>
              <a:rPr lang="sk-SK" dirty="0"/>
              <a:t>Hlavný kontrolór športu vykonáva </a:t>
            </a:r>
            <a:r>
              <a:rPr lang="sk-SK" b="1" dirty="0"/>
              <a:t>odbornú kontrolu v športových organizáciách,</a:t>
            </a:r>
            <a:r>
              <a:rPr lang="sk-SK" dirty="0"/>
              <a:t> ktoré sú </a:t>
            </a:r>
            <a:r>
              <a:rPr lang="sk-SK" u="sng" dirty="0"/>
              <a:t>prijímateľmi prostriedkov</a:t>
            </a:r>
            <a:r>
              <a:rPr lang="sk-SK" dirty="0"/>
              <a:t> </a:t>
            </a:r>
            <a:r>
              <a:rPr lang="sk-SK" b="1" dirty="0">
                <a:solidFill>
                  <a:srgbClr val="00B050"/>
                </a:solidFill>
              </a:rPr>
              <a:t>zo štátneho rozpočtu </a:t>
            </a:r>
            <a:r>
              <a:rPr lang="sk-SK" dirty="0"/>
              <a:t>alebo prijímateľmi </a:t>
            </a:r>
            <a:r>
              <a:rPr lang="sk-SK" b="1" dirty="0">
                <a:solidFill>
                  <a:srgbClr val="00B050"/>
                </a:solidFill>
              </a:rPr>
              <a:t>sponzorského</a:t>
            </a:r>
            <a:r>
              <a:rPr lang="sk-SK" dirty="0"/>
              <a:t>. Hlavný kontrolór športu vykonáva odbornú kontrolu prijímateľov </a:t>
            </a:r>
            <a:r>
              <a:rPr lang="sk-SK" b="1" dirty="0">
                <a:solidFill>
                  <a:srgbClr val="00B050"/>
                </a:solidFill>
              </a:rPr>
              <a:t>prostriedkov z Fondu na podporu športu</a:t>
            </a:r>
            <a:r>
              <a:rPr lang="sk-SK" dirty="0"/>
              <a:t>.</a:t>
            </a:r>
            <a:r>
              <a:rPr lang="sk-SK" b="1" i="1" baseline="30000" dirty="0">
                <a:hlinkClick r:id="rId2" tooltip="Odkaz na predpis alebo ustanovenie"/>
              </a:rPr>
              <a:t>27a</a:t>
            </a:r>
            <a:r>
              <a:rPr lang="sk-SK" b="1" i="1" dirty="0">
                <a:hlinkClick r:id="rId2" tooltip="Odkaz na predpis alebo ustanovenie"/>
              </a:rPr>
              <a:t>)</a:t>
            </a:r>
            <a:r>
              <a:rPr lang="sk-SK" dirty="0"/>
              <a:t> </a:t>
            </a:r>
          </a:p>
          <a:p>
            <a:pPr marL="0" indent="0">
              <a:buNone/>
            </a:pPr>
            <a:endParaRPr lang="sk-SK" sz="800" dirty="0"/>
          </a:p>
          <a:p>
            <a:pPr marL="0" indent="0">
              <a:buNone/>
            </a:pPr>
            <a:r>
              <a:rPr lang="sk-SK" dirty="0"/>
              <a:t>Pri výkone svojej činnosti postupuje hlavný kontrolór športu podľa ustanovení osobitného predpisu.</a:t>
            </a:r>
            <a:r>
              <a:rPr lang="sk-SK" b="1" i="1" baseline="30000" dirty="0">
                <a:hlinkClick r:id="rId3" tooltip="Odkaz na predpis alebo ustanovenie"/>
              </a:rPr>
              <a:t>10</a:t>
            </a:r>
            <a:r>
              <a:rPr lang="sk-SK" b="1" i="1" dirty="0">
                <a:hlinkClick r:id="rId3" tooltip="Odkaz na predpis alebo ustanovenie"/>
              </a:rPr>
              <a:t>)</a:t>
            </a:r>
            <a:endParaRPr lang="sk-SK" b="1" i="1" dirty="0"/>
          </a:p>
          <a:p>
            <a:pPr marL="0" indent="0">
              <a:buNone/>
            </a:pPr>
            <a:endParaRPr lang="sk-SK" sz="800" dirty="0"/>
          </a:p>
          <a:p>
            <a:pPr marL="0" indent="0">
              <a:buNone/>
            </a:pPr>
            <a:r>
              <a:rPr lang="sk-SK" dirty="0"/>
              <a:t>Hlavného kontrolóra športu </a:t>
            </a:r>
            <a:r>
              <a:rPr lang="sk-SK" b="1" dirty="0"/>
              <a:t>vymenúva a odvoláva vláda </a:t>
            </a:r>
            <a:r>
              <a:rPr lang="sk-SK" dirty="0">
                <a:solidFill>
                  <a:srgbClr val="FF0000"/>
                </a:solidFill>
              </a:rPr>
              <a:t>na návrh ministra školstva.</a:t>
            </a:r>
          </a:p>
          <a:p>
            <a:pPr marL="0" indent="0">
              <a:buNone/>
            </a:pPr>
            <a:r>
              <a:rPr lang="sk-SK" dirty="0">
                <a:solidFill>
                  <a:srgbClr val="0878C4"/>
                </a:solidFill>
              </a:rPr>
              <a:t>-------------------</a:t>
            </a:r>
          </a:p>
          <a:p>
            <a:pPr marL="0" indent="0">
              <a:buNone/>
            </a:pPr>
            <a:r>
              <a:rPr lang="sk-SK" sz="1200" dirty="0">
                <a:solidFill>
                  <a:srgbClr val="0878C4"/>
                </a:solidFill>
              </a:rPr>
              <a:t>27a) </a:t>
            </a:r>
            <a:r>
              <a:rPr lang="sk-SK" sz="1200" dirty="0">
                <a:solidFill>
                  <a:srgbClr val="0878C4"/>
                </a:solidFill>
                <a:hlinkClick r:id="rId4"/>
              </a:rPr>
              <a:t>Zákon č. 310/2019 </a:t>
            </a:r>
            <a:r>
              <a:rPr lang="sk-SK" sz="1200" dirty="0">
                <a:solidFill>
                  <a:srgbClr val="0878C4"/>
                </a:solidFill>
              </a:rPr>
              <a:t>Z.z. o Fonde na podporu športu a o zmene a doplnení niektorých zákonov </a:t>
            </a:r>
          </a:p>
          <a:p>
            <a:pPr marL="0" indent="0">
              <a:buNone/>
            </a:pPr>
            <a:r>
              <a:rPr lang="sk-SK" sz="1200" dirty="0">
                <a:solidFill>
                  <a:srgbClr val="0878C4"/>
                </a:solidFill>
              </a:rPr>
              <a:t>10) </a:t>
            </a:r>
            <a:r>
              <a:rPr lang="sk-SK" sz="1200" dirty="0">
                <a:solidFill>
                  <a:srgbClr val="0878C4"/>
                </a:solidFill>
                <a:hlinkClick r:id="rId5"/>
              </a:rPr>
              <a:t>Zákon č. 357/2015 </a:t>
            </a:r>
            <a:r>
              <a:rPr lang="sk-SK" sz="1200" dirty="0">
                <a:solidFill>
                  <a:srgbClr val="0878C4"/>
                </a:solidFill>
              </a:rPr>
              <a:t>Z.z. o Finančnej kontrole a audite a o zmene a doplnení niektorých zákonov </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6"/>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1938713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jekt pre obsah 4">
            <a:extLst>
              <a:ext uri="{FF2B5EF4-FFF2-40B4-BE49-F238E27FC236}">
                <a16:creationId xmlns:a16="http://schemas.microsoft.com/office/drawing/2014/main" id="{EDD8D3B1-9F2F-4152-88B9-CC5D9E62E7FA}"/>
              </a:ext>
            </a:extLst>
          </p:cNvPr>
          <p:cNvSpPr>
            <a:spLocks noGrp="1"/>
          </p:cNvSpPr>
          <p:nvPr>
            <p:ph idx="1"/>
          </p:nvPr>
        </p:nvSpPr>
        <p:spPr>
          <a:xfrm>
            <a:off x="684212" y="685800"/>
            <a:ext cx="9957512" cy="5620407"/>
          </a:xfrm>
        </p:spPr>
        <p:txBody>
          <a:bodyPr/>
          <a:lstStyle/>
          <a:p>
            <a:pPr marL="0" indent="0">
              <a:buNone/>
            </a:pPr>
            <a:r>
              <a:rPr lang="sk-SK" dirty="0"/>
              <a:t>Za hlavného kontrolóra športu možno vymenovať fyzickú osobu, ktorá </a:t>
            </a:r>
          </a:p>
          <a:p>
            <a:pPr>
              <a:buClr>
                <a:srgbClr val="003399"/>
              </a:buClr>
              <a:buFont typeface="Wingdings" panose="05000000000000000000" pitchFamily="2" charset="2"/>
              <a:buChar char="Ø"/>
            </a:pPr>
            <a:r>
              <a:rPr lang="sk-SK" dirty="0"/>
              <a:t>má </a:t>
            </a:r>
            <a:r>
              <a:rPr lang="sk-SK" b="1" dirty="0"/>
              <a:t>spôsobilosť na právne úkony v plnom rozsahu</a:t>
            </a:r>
            <a:r>
              <a:rPr lang="sk-SK" dirty="0"/>
              <a:t>,</a:t>
            </a:r>
          </a:p>
          <a:p>
            <a:pPr>
              <a:buClr>
                <a:srgbClr val="003399"/>
              </a:buClr>
              <a:buFont typeface="Wingdings" panose="05000000000000000000" pitchFamily="2" charset="2"/>
              <a:buChar char="Ø"/>
            </a:pPr>
            <a:r>
              <a:rPr lang="sk-SK" dirty="0"/>
              <a:t>je </a:t>
            </a:r>
            <a:r>
              <a:rPr lang="sk-SK" b="1" dirty="0"/>
              <a:t>bezúhonná</a:t>
            </a:r>
            <a:r>
              <a:rPr lang="sk-SK" dirty="0"/>
              <a:t>, </a:t>
            </a:r>
          </a:p>
          <a:p>
            <a:pPr>
              <a:buClr>
                <a:srgbClr val="003399"/>
              </a:buClr>
              <a:buFont typeface="Wingdings" panose="05000000000000000000" pitchFamily="2" charset="2"/>
              <a:buChar char="Ø"/>
            </a:pPr>
            <a:r>
              <a:rPr lang="sk-SK" dirty="0"/>
              <a:t>má </a:t>
            </a:r>
            <a:r>
              <a:rPr lang="sk-SK" b="1" dirty="0"/>
              <a:t>vysokoškolské vzdelanie </a:t>
            </a:r>
            <a:r>
              <a:rPr lang="sk-SK" u="sng" dirty="0"/>
              <a:t>druhého stupňa </a:t>
            </a:r>
            <a:r>
              <a:rPr lang="sk-SK" dirty="0"/>
              <a:t>a </a:t>
            </a:r>
          </a:p>
          <a:p>
            <a:pPr>
              <a:buClr>
                <a:srgbClr val="003399"/>
              </a:buClr>
              <a:buFont typeface="Wingdings" panose="05000000000000000000" pitchFamily="2" charset="2"/>
              <a:buChar char="Ø"/>
            </a:pPr>
            <a:r>
              <a:rPr lang="sk-SK" dirty="0"/>
              <a:t>najmenej </a:t>
            </a:r>
            <a:r>
              <a:rPr lang="sk-SK" b="1" dirty="0"/>
              <a:t>päťročnú odbornú prax </a:t>
            </a:r>
            <a:r>
              <a:rPr lang="sk-SK" u="sng" dirty="0"/>
              <a:t>v oblasti </a:t>
            </a:r>
            <a:r>
              <a:rPr lang="sk-SK" dirty="0"/>
              <a:t>ekonómie alebo práva a </a:t>
            </a:r>
          </a:p>
          <a:p>
            <a:pPr>
              <a:buClr>
                <a:srgbClr val="003399"/>
              </a:buClr>
              <a:buFont typeface="Wingdings" panose="05000000000000000000" pitchFamily="2" charset="2"/>
              <a:buChar char="Ø"/>
            </a:pPr>
            <a:r>
              <a:rPr lang="sk-SK" dirty="0"/>
              <a:t>dosiahla vek najmenej </a:t>
            </a:r>
            <a:r>
              <a:rPr lang="sk-SK" b="1" dirty="0"/>
              <a:t>35 rokov</a:t>
            </a:r>
            <a:r>
              <a:rPr lang="sk-SK" dirty="0"/>
              <a:t>.</a:t>
            </a:r>
          </a:p>
          <a:p>
            <a:pPr marL="0" indent="0">
              <a:buNone/>
            </a:pPr>
            <a:endParaRPr lang="sk-SK" dirty="0"/>
          </a:p>
          <a:p>
            <a:pPr marL="0" indent="0">
              <a:buNone/>
            </a:pPr>
            <a:r>
              <a:rPr lang="sk-SK" b="1" dirty="0"/>
              <a:t>Funkčné obdobie </a:t>
            </a:r>
            <a:r>
              <a:rPr lang="sk-SK" dirty="0"/>
              <a:t>hlavného kontrolóra športu je </a:t>
            </a:r>
            <a:r>
              <a:rPr lang="sk-SK" sz="2800" b="1" dirty="0"/>
              <a:t>5 </a:t>
            </a:r>
            <a:r>
              <a:rPr lang="sk-SK" b="1" dirty="0"/>
              <a:t>rokov </a:t>
            </a:r>
            <a:r>
              <a:rPr lang="sk-SK" dirty="0"/>
              <a:t>a do funkcie ho možno vymenovať </a:t>
            </a:r>
            <a:r>
              <a:rPr lang="sk-SK" u="sng" dirty="0"/>
              <a:t>najviac na dve po sebe nasledujúce obdobia</a:t>
            </a:r>
            <a:r>
              <a:rPr lang="sk-SK" dirty="0"/>
              <a:t>. </a:t>
            </a:r>
          </a:p>
          <a:p>
            <a:pPr marL="0" indent="0">
              <a:buNone/>
            </a:pPr>
            <a:r>
              <a:rPr lang="sk-SK" dirty="0"/>
              <a:t>Hlavný kontrolór športu zostáva vo funkcii aj po uplynutí funkčného obdobia, </a:t>
            </a:r>
            <a:r>
              <a:rPr lang="sk-SK" u="sng" dirty="0"/>
              <a:t>kým vláda nevymenuje nového</a:t>
            </a:r>
            <a:r>
              <a:rPr lang="sk-SK" dirty="0"/>
              <a:t> hlavného kontrolóra športu.</a:t>
            </a:r>
          </a:p>
        </p:txBody>
      </p:sp>
      <p:pic>
        <p:nvPicPr>
          <p:cNvPr id="6" name="Obrázok 5">
            <a:extLst>
              <a:ext uri="{FF2B5EF4-FFF2-40B4-BE49-F238E27FC236}">
                <a16:creationId xmlns:a16="http://schemas.microsoft.com/office/drawing/2014/main" id="{B397A15D-7729-48A1-838F-A33AD19008DF}"/>
              </a:ext>
            </a:extLst>
          </p:cNvPr>
          <p:cNvPicPr>
            <a:picLocks noChangeAspect="1"/>
          </p:cNvPicPr>
          <p:nvPr/>
        </p:nvPicPr>
        <p:blipFill>
          <a:blip r:embed="rId2"/>
          <a:stretch>
            <a:fillRect/>
          </a:stretch>
        </p:blipFill>
        <p:spPr>
          <a:xfrm>
            <a:off x="9640578" y="5785945"/>
            <a:ext cx="2341166" cy="814818"/>
          </a:xfrm>
          <a:prstGeom prst="rect">
            <a:avLst/>
          </a:prstGeom>
        </p:spPr>
      </p:pic>
    </p:spTree>
    <p:extLst>
      <p:ext uri="{BB962C8B-B14F-4D97-AF65-F5344CB8AC3E}">
        <p14:creationId xmlns:p14="http://schemas.microsoft.com/office/powerpoint/2010/main" val="3263889009"/>
      </p:ext>
    </p:extLst>
  </p:cSld>
  <p:clrMapOvr>
    <a:masterClrMapping/>
  </p:clrMapOvr>
</p:sld>
</file>

<file path=ppt/theme/theme1.xml><?xml version="1.0" encoding="utf-8"?>
<a:theme xmlns:a="http://schemas.openxmlformats.org/drawingml/2006/main" name="Výsek">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8524</TotalTime>
  <Words>3666</Words>
  <Application>Microsoft Office PowerPoint</Application>
  <PresentationFormat>Širokouhlá</PresentationFormat>
  <Paragraphs>444</Paragraphs>
  <Slides>64</Slides>
  <Notes>0</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64</vt:i4>
      </vt:variant>
    </vt:vector>
  </HeadingPairs>
  <TitlesOfParts>
    <vt:vector size="70" baseType="lpstr">
      <vt:lpstr>Arial</vt:lpstr>
      <vt:lpstr>Calibri</vt:lpstr>
      <vt:lpstr>Century Gothic</vt:lpstr>
      <vt:lpstr>Wingdings</vt:lpstr>
      <vt:lpstr>Wingdings 3</vt:lpstr>
      <vt:lpstr>Výsek</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Bežné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Decembrové mzdy</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   </vt:lpstr>
      <vt:lpstr>  Úhrada faktúry za dodávku tovarov a služieb právnickej alebo fyzickej osobe podnikateľovi na základe zákona č. 455/1991 Zb. o živnostenskom podnikaní, alebo osobitných zákonov v oblasti podnikania. </vt:lpstr>
      <vt:lpstr>Prezentácia programu PowerPoint</vt:lpstr>
      <vt:lpstr>Prezentácia programu PowerPoint</vt:lpstr>
      <vt:lpstr>Prezentácia programu PowerPoint</vt:lpstr>
      <vt:lpstr>Právny rámec obsahu účtovných dokladov</vt:lpstr>
      <vt:lpstr>Prezentácia programu PowerPoint</vt:lpstr>
      <vt:lpstr>Prezentácia programu PowerPoint</vt:lpstr>
      <vt:lpstr>Prezentácia programu PowerPoint</vt:lpstr>
      <vt:lpstr>Prezentácia programu PowerPoint</vt:lpstr>
      <vt:lpstr>Prezentácia programu PowerPoint</vt:lpstr>
      <vt:lpstr>  Ing. Mariana Dvorščíková Hlavný kontrolór športu V Bratislave, 30. 11. 2022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Dvorščíková Mariana</dc:creator>
  <cp:lastModifiedBy>Dvorščíková Mariana</cp:lastModifiedBy>
  <cp:revision>152</cp:revision>
  <cp:lastPrinted>2022-03-09T12:26:09Z</cp:lastPrinted>
  <dcterms:created xsi:type="dcterms:W3CDTF">2021-07-27T12:28:52Z</dcterms:created>
  <dcterms:modified xsi:type="dcterms:W3CDTF">2022-12-08T06:59:57Z</dcterms:modified>
</cp:coreProperties>
</file>